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2" r:id="rId4"/>
    <p:sldId id="274" r:id="rId5"/>
    <p:sldId id="268" r:id="rId6"/>
    <p:sldId id="261" r:id="rId7"/>
    <p:sldId id="275" r:id="rId8"/>
    <p:sldId id="273" r:id="rId9"/>
    <p:sldId id="276" r:id="rId10"/>
    <p:sldId id="277" r:id="rId11"/>
    <p:sldId id="278" r:id="rId12"/>
    <p:sldId id="280" r:id="rId13"/>
    <p:sldId id="281" r:id="rId14"/>
    <p:sldId id="282" r:id="rId15"/>
    <p:sldId id="283" r:id="rId16"/>
    <p:sldId id="271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EF4129"/>
    <a:srgbClr val="5DA9DD"/>
    <a:srgbClr val="4267B2"/>
    <a:srgbClr val="FEF3D4"/>
    <a:srgbClr val="F8E08E"/>
    <a:srgbClr val="E8303B"/>
    <a:srgbClr val="383333"/>
    <a:srgbClr val="C26E68"/>
    <a:srgbClr val="009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73790" autoAdjust="0"/>
  </p:normalViewPr>
  <p:slideViewPr>
    <p:cSldViewPr snapToGrid="0" snapToObjects="1">
      <p:cViewPr varScale="1">
        <p:scale>
          <a:sx n="85" d="100"/>
          <a:sy n="85" d="100"/>
        </p:scale>
        <p:origin x="154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Prevalencias!$B$2:$B$9</c:f>
              <c:strCache>
                <c:ptCount val="8"/>
                <c:pt idx="0">
                  <c:v>HSH</c:v>
                </c:pt>
                <c:pt idx="1">
                  <c:v>Hombres UDI</c:v>
                </c:pt>
                <c:pt idx="2">
                  <c:v>Mujeres UDI</c:v>
                </c:pt>
                <c:pt idx="3">
                  <c:v>UDI MTS</c:v>
                </c:pt>
                <c:pt idx="4">
                  <c:v>MTS no-UDI</c:v>
                </c:pt>
                <c:pt idx="5">
                  <c:v>UDI embarazadas</c:v>
                </c:pt>
                <c:pt idx="6">
                  <c:v>Embarazadas</c:v>
                </c:pt>
                <c:pt idx="7">
                  <c:v>MTS transgénero</c:v>
                </c:pt>
              </c:strCache>
            </c:strRef>
          </c:cat>
          <c:val>
            <c:numRef>
              <c:f>Prevalencias!$C$2:$C$9</c:f>
              <c:numCache>
                <c:formatCode>General</c:formatCode>
                <c:ptCount val="8"/>
                <c:pt idx="0">
                  <c:v>15.5</c:v>
                </c:pt>
                <c:pt idx="1">
                  <c:v>4</c:v>
                </c:pt>
                <c:pt idx="2">
                  <c:v>10</c:v>
                </c:pt>
                <c:pt idx="3">
                  <c:v>12</c:v>
                </c:pt>
                <c:pt idx="4">
                  <c:v>4</c:v>
                </c:pt>
                <c:pt idx="5">
                  <c:v>6</c:v>
                </c:pt>
                <c:pt idx="6">
                  <c:v>1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5F-483F-82D8-03B4F2C70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19680"/>
        <c:axId val="22174336"/>
      </c:barChart>
      <c:catAx>
        <c:axId val="6919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174336"/>
        <c:crosses val="autoZero"/>
        <c:auto val="1"/>
        <c:lblAlgn val="ctr"/>
        <c:lblOffset val="100"/>
        <c:noMultiLvlLbl val="0"/>
      </c:catAx>
      <c:valAx>
        <c:axId val="22174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919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Hoja1!$A$2:$A$25</c:f>
              <c:strCache>
                <c:ptCount val="24"/>
                <c:pt idx="0">
                  <c:v>Chihuahua</c:v>
                </c:pt>
                <c:pt idx="1">
                  <c:v>Baja California</c:v>
                </c:pt>
                <c:pt idx="2">
                  <c:v>Sinaloa</c:v>
                </c:pt>
                <c:pt idx="3">
                  <c:v>Jalisco</c:v>
                </c:pt>
                <c:pt idx="4">
                  <c:v>Morelos</c:v>
                </c:pt>
                <c:pt idx="5">
                  <c:v>Guerrero</c:v>
                </c:pt>
                <c:pt idx="6">
                  <c:v>CdeM</c:v>
                </c:pt>
                <c:pt idx="7">
                  <c:v>Edo de México</c:v>
                </c:pt>
                <c:pt idx="8">
                  <c:v>NL</c:v>
                </c:pt>
                <c:pt idx="9">
                  <c:v>Sonora</c:v>
                </c:pt>
                <c:pt idx="10">
                  <c:v>Guanajuato</c:v>
                </c:pt>
                <c:pt idx="11">
                  <c:v>Oaxaca</c:v>
                </c:pt>
                <c:pt idx="12">
                  <c:v>Colima</c:v>
                </c:pt>
                <c:pt idx="13">
                  <c:v>Puebla</c:v>
                </c:pt>
                <c:pt idx="14">
                  <c:v>Michoacán</c:v>
                </c:pt>
                <c:pt idx="15">
                  <c:v>Coahuila</c:v>
                </c:pt>
                <c:pt idx="16">
                  <c:v>Hidalgo</c:v>
                </c:pt>
                <c:pt idx="17">
                  <c:v>Queretaro</c:v>
                </c:pt>
                <c:pt idx="18">
                  <c:v>QR</c:v>
                </c:pt>
                <c:pt idx="19">
                  <c:v>Tabasco</c:v>
                </c:pt>
                <c:pt idx="20">
                  <c:v>Veracruz</c:v>
                </c:pt>
                <c:pt idx="21">
                  <c:v>Yucatán</c:v>
                </c:pt>
                <c:pt idx="22">
                  <c:v>Aguascalientes</c:v>
                </c:pt>
                <c:pt idx="23">
                  <c:v>Chiapas</c:v>
                </c:pt>
              </c:strCache>
            </c:strRef>
          </c:cat>
          <c:val>
            <c:numRef>
              <c:f>Hoja1!$B$2:$B$25</c:f>
              <c:numCache>
                <c:formatCode>General</c:formatCode>
                <c:ptCount val="24"/>
                <c:pt idx="0">
                  <c:v>107</c:v>
                </c:pt>
                <c:pt idx="1">
                  <c:v>60</c:v>
                </c:pt>
                <c:pt idx="2">
                  <c:v>10</c:v>
                </c:pt>
                <c:pt idx="3">
                  <c:v>9</c:v>
                </c:pt>
                <c:pt idx="4">
                  <c:v>9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1A-4C2A-A08D-3EDD1460497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Hoja1!$A$2:$A$25</c:f>
              <c:strCache>
                <c:ptCount val="24"/>
                <c:pt idx="0">
                  <c:v>Chihuahua</c:v>
                </c:pt>
                <c:pt idx="1">
                  <c:v>Baja California</c:v>
                </c:pt>
                <c:pt idx="2">
                  <c:v>Sinaloa</c:v>
                </c:pt>
                <c:pt idx="3">
                  <c:v>Jalisco</c:v>
                </c:pt>
                <c:pt idx="4">
                  <c:v>Morelos</c:v>
                </c:pt>
                <c:pt idx="5">
                  <c:v>Guerrero</c:v>
                </c:pt>
                <c:pt idx="6">
                  <c:v>CdeM</c:v>
                </c:pt>
                <c:pt idx="7">
                  <c:v>Edo de México</c:v>
                </c:pt>
                <c:pt idx="8">
                  <c:v>NL</c:v>
                </c:pt>
                <c:pt idx="9">
                  <c:v>Sonora</c:v>
                </c:pt>
                <c:pt idx="10">
                  <c:v>Guanajuato</c:v>
                </c:pt>
                <c:pt idx="11">
                  <c:v>Oaxaca</c:v>
                </c:pt>
                <c:pt idx="12">
                  <c:v>Colima</c:v>
                </c:pt>
                <c:pt idx="13">
                  <c:v>Puebla</c:v>
                </c:pt>
                <c:pt idx="14">
                  <c:v>Michoacán</c:v>
                </c:pt>
                <c:pt idx="15">
                  <c:v>Coahuila</c:v>
                </c:pt>
                <c:pt idx="16">
                  <c:v>Hidalgo</c:v>
                </c:pt>
                <c:pt idx="17">
                  <c:v>Queretaro</c:v>
                </c:pt>
                <c:pt idx="18">
                  <c:v>QR</c:v>
                </c:pt>
                <c:pt idx="19">
                  <c:v>Tabasco</c:v>
                </c:pt>
                <c:pt idx="20">
                  <c:v>Veracruz</c:v>
                </c:pt>
                <c:pt idx="21">
                  <c:v>Yucatán</c:v>
                </c:pt>
                <c:pt idx="22">
                  <c:v>Aguascalientes</c:v>
                </c:pt>
                <c:pt idx="23">
                  <c:v>Chiapas</c:v>
                </c:pt>
              </c:strCache>
            </c:strRef>
          </c:cat>
          <c:val>
            <c:numRef>
              <c:f>Hoja1!$C$2:$C$25</c:f>
              <c:numCache>
                <c:formatCode>General</c:formatCode>
                <c:ptCount val="24"/>
                <c:pt idx="0">
                  <c:v>21</c:v>
                </c:pt>
                <c:pt idx="1">
                  <c:v>16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3</c:v>
                </c:pt>
                <c:pt idx="14">
                  <c:v>2</c:v>
                </c:pt>
                <c:pt idx="22">
                  <c:v>1</c:v>
                </c:pt>
                <c:pt idx="2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1A-4C2A-A08D-3EDD14604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2533632"/>
        <c:axId val="362535168"/>
      </c:barChart>
      <c:catAx>
        <c:axId val="362533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535168"/>
        <c:crosses val="autoZero"/>
        <c:auto val="1"/>
        <c:lblAlgn val="ctr"/>
        <c:lblOffset val="100"/>
        <c:noMultiLvlLbl val="0"/>
      </c:catAx>
      <c:valAx>
        <c:axId val="362535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53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A539E-0F1C-4382-810F-7F9CA436E5D0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9728-2263-4707-9CC2-8520C5FA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9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29728-2263-4707-9CC2-8520C5FA04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29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29728-2263-4707-9CC2-8520C5FA04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09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29728-2263-4707-9CC2-8520C5FA04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17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29728-2263-4707-9CC2-8520C5FA04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27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29728-2263-4707-9CC2-8520C5FA04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51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29728-2263-4707-9CC2-8520C5FA04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0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29728-2263-4707-9CC2-8520C5FA04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2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29728-2263-4707-9CC2-8520C5FA04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6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29728-2263-4707-9CC2-8520C5FA04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5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29728-2263-4707-9CC2-8520C5FA04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2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29728-2263-4707-9CC2-8520C5FA04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75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29728-2263-4707-9CC2-8520C5FA04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64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29728-2263-4707-9CC2-8520C5FA04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41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29728-2263-4707-9CC2-8520C5FA04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0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crafful@comunidad.unam.mx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8" t="14663" r="10621" b="46228"/>
          <a:stretch/>
        </p:blipFill>
        <p:spPr bwMode="auto">
          <a:xfrm>
            <a:off x="0" y="0"/>
            <a:ext cx="604738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1" t="10507" r="17241" b="85721"/>
          <a:stretch/>
        </p:blipFill>
        <p:spPr bwMode="auto">
          <a:xfrm>
            <a:off x="6047380" y="176050"/>
            <a:ext cx="5852684" cy="58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5" t="53691" r="17198" b="42241"/>
          <a:stretch/>
        </p:blipFill>
        <p:spPr bwMode="auto">
          <a:xfrm>
            <a:off x="551793" y="4942489"/>
            <a:ext cx="4537841" cy="7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8" t="57543" r="10647" b="3179"/>
          <a:stretch/>
        </p:blipFill>
        <p:spPr bwMode="auto">
          <a:xfrm>
            <a:off x="5089634" y="3026979"/>
            <a:ext cx="7204842" cy="383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793743" y="844613"/>
            <a:ext cx="2398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1.55% of total </a:t>
            </a:r>
            <a:r>
              <a:rPr lang="es-MX" sz="2000" dirty="0" err="1"/>
              <a:t>deaths</a:t>
            </a:r>
            <a:endParaRPr lang="es-MX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621506" y="5675586"/>
            <a:ext cx="2398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0.78% of total </a:t>
            </a:r>
            <a:r>
              <a:rPr lang="es-MX" sz="2000" dirty="0" err="1"/>
              <a:t>deaths</a:t>
            </a:r>
            <a:endParaRPr lang="es-MX" sz="2000" dirty="0"/>
          </a:p>
        </p:txBody>
      </p:sp>
      <p:sp>
        <p:nvSpPr>
          <p:cNvPr id="8" name="7 Flecha derecha"/>
          <p:cNvSpPr/>
          <p:nvPr/>
        </p:nvSpPr>
        <p:spPr>
          <a:xfrm rot="10800000">
            <a:off x="6321374" y="933933"/>
            <a:ext cx="471771" cy="221470"/>
          </a:xfrm>
          <a:prstGeom prst="rightArrow">
            <a:avLst/>
          </a:prstGeom>
          <a:solidFill>
            <a:srgbClr val="EF4129"/>
          </a:solidFill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derecha"/>
          <p:cNvSpPr/>
          <p:nvPr/>
        </p:nvSpPr>
        <p:spPr>
          <a:xfrm>
            <a:off x="4487319" y="5764906"/>
            <a:ext cx="471771" cy="221470"/>
          </a:xfrm>
          <a:prstGeom prst="rightArrow">
            <a:avLst/>
          </a:prstGeom>
          <a:solidFill>
            <a:srgbClr val="EF4129"/>
          </a:solidFill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157655" y="643685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IHME, 2017</a:t>
            </a:r>
          </a:p>
        </p:txBody>
      </p:sp>
    </p:spTree>
    <p:extLst>
      <p:ext uri="{BB962C8B-B14F-4D97-AF65-F5344CB8AC3E}">
        <p14:creationId xmlns:p14="http://schemas.microsoft.com/office/powerpoint/2010/main" val="4254661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-17969"/>
            <a:ext cx="10972800" cy="749489"/>
          </a:xfrm>
        </p:spPr>
        <p:txBody>
          <a:bodyPr>
            <a:normAutofit/>
          </a:bodyPr>
          <a:lstStyle/>
          <a:p>
            <a:r>
              <a:rPr lang="es-MX" sz="3000" dirty="0" err="1"/>
              <a:t>Life</a:t>
            </a:r>
            <a:r>
              <a:rPr lang="es-MX" sz="3000" dirty="0"/>
              <a:t> </a:t>
            </a:r>
            <a:r>
              <a:rPr lang="es-MX" sz="3000" dirty="0" err="1"/>
              <a:t>expectancy</a:t>
            </a:r>
            <a:r>
              <a:rPr lang="es-MX" sz="3000" dirty="0"/>
              <a:t> at </a:t>
            </a:r>
            <a:r>
              <a:rPr lang="es-MX" sz="3000" dirty="0" err="1"/>
              <a:t>birth</a:t>
            </a:r>
            <a:r>
              <a:rPr lang="es-MX" sz="3000" dirty="0"/>
              <a:t> in </a:t>
            </a:r>
            <a:r>
              <a:rPr lang="es-MX" sz="3000" dirty="0" err="1"/>
              <a:t>Mexico</a:t>
            </a:r>
            <a:r>
              <a:rPr lang="es-MX" sz="3000" dirty="0"/>
              <a:t> </a:t>
            </a:r>
            <a:r>
              <a:rPr lang="es-MX" sz="3000" dirty="0" err="1"/>
              <a:t>by</a:t>
            </a:r>
            <a:r>
              <a:rPr lang="es-MX" sz="3000" dirty="0"/>
              <a:t> Global </a:t>
            </a:r>
            <a:r>
              <a:rPr lang="es-MX" sz="3000" dirty="0" err="1"/>
              <a:t>Burden</a:t>
            </a:r>
            <a:r>
              <a:rPr lang="es-MX" sz="3000" dirty="0"/>
              <a:t> of </a:t>
            </a:r>
            <a:r>
              <a:rPr lang="es-MX" sz="3000" dirty="0" err="1"/>
              <a:t>Disease</a:t>
            </a:r>
            <a:endParaRPr lang="es-MX" sz="3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5" t="15763" r="18147" b="77585"/>
          <a:stretch/>
        </p:blipFill>
        <p:spPr bwMode="auto">
          <a:xfrm>
            <a:off x="-149230" y="5086350"/>
            <a:ext cx="12565819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260020" y="1055411"/>
            <a:ext cx="9188112" cy="826511"/>
            <a:chOff x="2368889" y="2149665"/>
            <a:chExt cx="7378262" cy="45903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35" t="48999" r="18147" b="48289"/>
            <a:stretch/>
          </p:blipFill>
          <p:spPr bwMode="auto">
            <a:xfrm>
              <a:off x="2368889" y="2149665"/>
              <a:ext cx="7378262" cy="25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35" t="56036" r="18147" b="41779"/>
            <a:stretch/>
          </p:blipFill>
          <p:spPr bwMode="auto">
            <a:xfrm>
              <a:off x="2368889" y="2403870"/>
              <a:ext cx="7378262" cy="204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5" t="94522" r="18147"/>
          <a:stretch/>
        </p:blipFill>
        <p:spPr bwMode="auto">
          <a:xfrm>
            <a:off x="260020" y="1881922"/>
            <a:ext cx="9188112" cy="90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534143" y="131306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/>
              <a:t>Men</a:t>
            </a:r>
            <a:endParaRPr lang="es-MX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518149" y="3786266"/>
            <a:ext cx="1004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/>
              <a:t>Women</a:t>
            </a:r>
            <a:endParaRPr lang="es-MX" sz="2000" dirty="0"/>
          </a:p>
        </p:txBody>
      </p:sp>
      <p:grpSp>
        <p:nvGrpSpPr>
          <p:cNvPr id="12" name="11 Grupo"/>
          <p:cNvGrpSpPr/>
          <p:nvPr/>
        </p:nvGrpSpPr>
        <p:grpSpPr>
          <a:xfrm>
            <a:off x="260020" y="3202685"/>
            <a:ext cx="9258129" cy="1358974"/>
            <a:chOff x="609600" y="308009"/>
            <a:chExt cx="7315200" cy="78606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6" t="43334" r="19474" b="54229"/>
            <a:stretch/>
          </p:blipFill>
          <p:spPr bwMode="auto">
            <a:xfrm>
              <a:off x="609600" y="308009"/>
              <a:ext cx="7315200" cy="228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6" t="66907" r="19474" b="30882"/>
            <a:stretch/>
          </p:blipFill>
          <p:spPr bwMode="auto">
            <a:xfrm>
              <a:off x="609600" y="524256"/>
              <a:ext cx="7315200" cy="20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6" t="92731" r="19474" b="3400"/>
            <a:stretch/>
          </p:blipFill>
          <p:spPr bwMode="auto">
            <a:xfrm>
              <a:off x="609600" y="731520"/>
              <a:ext cx="7315200" cy="36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ángulo 3">
            <a:extLst>
              <a:ext uri="{FF2B5EF4-FFF2-40B4-BE49-F238E27FC236}">
                <a16:creationId xmlns:a16="http://schemas.microsoft.com/office/drawing/2014/main" id="{5BA3ACA0-9B6E-48DA-AFFD-F0C552F5B9C0}"/>
              </a:ext>
            </a:extLst>
          </p:cNvPr>
          <p:cNvSpPr/>
          <p:nvPr/>
        </p:nvSpPr>
        <p:spPr>
          <a:xfrm>
            <a:off x="7787640" y="6471428"/>
            <a:ext cx="443484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400" dirty="0"/>
              <a:t>Gómez-Dantés et al., 2016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339584" y="1055411"/>
            <a:ext cx="316992" cy="45771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6553200" y="1436666"/>
            <a:ext cx="579120" cy="45771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6220214" y="3139911"/>
            <a:ext cx="316992" cy="45771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6509774" y="3570300"/>
            <a:ext cx="316992" cy="45771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5419344" y="5839968"/>
            <a:ext cx="1920240" cy="33223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6959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/>
              <a:t>Involuntary</a:t>
            </a:r>
            <a:r>
              <a:rPr lang="es-MX" dirty="0"/>
              <a:t> </a:t>
            </a:r>
            <a:r>
              <a:rPr lang="es-MX" dirty="0" err="1"/>
              <a:t>drug</a:t>
            </a:r>
            <a:r>
              <a:rPr lang="es-MX" dirty="0"/>
              <a:t> </a:t>
            </a:r>
            <a:r>
              <a:rPr lang="es-MX" dirty="0" err="1"/>
              <a:t>treatment</a:t>
            </a:r>
            <a:r>
              <a:rPr lang="es-MX" dirty="0"/>
              <a:t> </a:t>
            </a:r>
            <a:r>
              <a:rPr lang="es-MX" dirty="0" err="1"/>
              <a:t>experiences</a:t>
            </a:r>
            <a:r>
              <a:rPr lang="es-MX" dirty="0"/>
              <a:t> </a:t>
            </a:r>
            <a:r>
              <a:rPr lang="es-MX" dirty="0" err="1"/>
              <a:t>among</a:t>
            </a:r>
            <a:r>
              <a:rPr lang="es-MX" dirty="0"/>
              <a:t> PWID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BA3ACA0-9B6E-48DA-AFFD-F0C552F5B9C0}"/>
              </a:ext>
            </a:extLst>
          </p:cNvPr>
          <p:cNvSpPr/>
          <p:nvPr/>
        </p:nvSpPr>
        <p:spPr>
          <a:xfrm>
            <a:off x="7787640" y="6472690"/>
            <a:ext cx="443484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400" dirty="0"/>
              <a:t>Rafful et al., 2019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82" y="1773609"/>
            <a:ext cx="4239211" cy="237809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400530" y="1310313"/>
            <a:ext cx="4216594" cy="2972244"/>
            <a:chOff x="7122695" y="2004375"/>
            <a:chExt cx="4735384" cy="34496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58206" t="19866" r="2274" b="5469"/>
            <a:stretch/>
          </p:blipFill>
          <p:spPr>
            <a:xfrm>
              <a:off x="7122695" y="2004375"/>
              <a:ext cx="4650563" cy="3400248"/>
            </a:xfrm>
            <a:prstGeom prst="rect">
              <a:avLst/>
            </a:prstGeom>
          </p:spPr>
        </p:pic>
        <p:sp>
          <p:nvSpPr>
            <p:cNvPr id="8" name="TextBox 3"/>
            <p:cNvSpPr txBox="1"/>
            <p:nvPr/>
          </p:nvSpPr>
          <p:spPr>
            <a:xfrm>
              <a:off x="11069219" y="5096846"/>
              <a:ext cx="788860" cy="357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Baskerville Old Face" panose="02020602080505020303" pitchFamily="18" charset="0"/>
                </a:rPr>
                <a:t>Google</a:t>
              </a: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998981" y="4006936"/>
            <a:ext cx="56107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/>
              <a:t>Uncertainty</a:t>
            </a:r>
            <a:r>
              <a:rPr lang="es-MX" dirty="0"/>
              <a:t> and </a:t>
            </a:r>
            <a:r>
              <a:rPr lang="es-MX" dirty="0" err="1"/>
              <a:t>fear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degree</a:t>
            </a:r>
            <a:r>
              <a:rPr lang="es-MX" dirty="0"/>
              <a:t> of </a:t>
            </a:r>
            <a:r>
              <a:rPr lang="es-MX" dirty="0" err="1"/>
              <a:t>violence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/>
              <a:t>Discretionary</a:t>
            </a:r>
            <a:r>
              <a:rPr lang="es-MX" dirty="0"/>
              <a:t> </a:t>
            </a:r>
            <a:r>
              <a:rPr lang="es-MX" dirty="0" err="1"/>
              <a:t>selection</a:t>
            </a:r>
            <a:r>
              <a:rPr lang="es-MX" dirty="0"/>
              <a:t> of </a:t>
            </a:r>
            <a:r>
              <a:rPr lang="es-MX" dirty="0" err="1"/>
              <a:t>people</a:t>
            </a:r>
            <a:r>
              <a:rPr lang="es-MX" dirty="0"/>
              <a:t> </a:t>
            </a:r>
            <a:r>
              <a:rPr lang="es-MX" dirty="0" err="1"/>
              <a:t>taken</a:t>
            </a:r>
            <a:r>
              <a:rPr lang="es-MX" dirty="0"/>
              <a:t> to </a:t>
            </a:r>
            <a:r>
              <a:rPr lang="es-MX" dirty="0" err="1"/>
              <a:t>drug</a:t>
            </a:r>
            <a:r>
              <a:rPr lang="es-MX" dirty="0"/>
              <a:t>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err="1"/>
              <a:t>Absence</a:t>
            </a:r>
            <a:r>
              <a:rPr lang="es-MX" b="1" dirty="0"/>
              <a:t> of medical </a:t>
            </a:r>
            <a:r>
              <a:rPr lang="es-MX" b="1" dirty="0" err="1"/>
              <a:t>services</a:t>
            </a:r>
            <a:endParaRPr lang="es-MX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/>
              <a:t>Discrimination</a:t>
            </a:r>
            <a:r>
              <a:rPr lang="es-MX" dirty="0"/>
              <a:t> and </a:t>
            </a:r>
            <a:r>
              <a:rPr lang="es-MX" dirty="0" err="1"/>
              <a:t>violence</a:t>
            </a:r>
            <a:r>
              <a:rPr lang="es-MX" dirty="0"/>
              <a:t> at </a:t>
            </a:r>
            <a:r>
              <a:rPr lang="es-MX" dirty="0" err="1"/>
              <a:t>drug</a:t>
            </a:r>
            <a:r>
              <a:rPr lang="es-MX" dirty="0"/>
              <a:t>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/>
              <a:t>Lack</a:t>
            </a:r>
            <a:r>
              <a:rPr lang="es-MX" dirty="0"/>
              <a:t> of </a:t>
            </a:r>
            <a:r>
              <a:rPr lang="es-MX" dirty="0" err="1"/>
              <a:t>state</a:t>
            </a:r>
            <a:r>
              <a:rPr lang="es-MX" dirty="0"/>
              <a:t> </a:t>
            </a:r>
            <a:r>
              <a:rPr lang="es-MX" dirty="0" err="1"/>
              <a:t>oversight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/>
              <a:t>Treatment</a:t>
            </a:r>
            <a:r>
              <a:rPr lang="es-MX" dirty="0"/>
              <a:t> </a:t>
            </a:r>
            <a:r>
              <a:rPr lang="es-MX" dirty="0" err="1"/>
              <a:t>ineffectiveness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12029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/>
              <a:t>Drug</a:t>
            </a:r>
            <a:r>
              <a:rPr lang="es-MX" dirty="0"/>
              <a:t> </a:t>
            </a:r>
            <a:r>
              <a:rPr lang="es-MX" dirty="0" err="1"/>
              <a:t>treatment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not</a:t>
            </a:r>
            <a:r>
              <a:rPr lang="es-MX" dirty="0"/>
              <a:t> </a:t>
            </a:r>
            <a:r>
              <a:rPr lang="es-MX" dirty="0" err="1"/>
              <a:t>integrated</a:t>
            </a:r>
            <a:r>
              <a:rPr lang="es-MX" dirty="0"/>
              <a:t> to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health</a:t>
            </a:r>
            <a:r>
              <a:rPr lang="es-MX" dirty="0"/>
              <a:t> </a:t>
            </a:r>
            <a:r>
              <a:rPr lang="es-MX" dirty="0" err="1"/>
              <a:t>system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9601" y="1402660"/>
            <a:ext cx="7820025" cy="426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43"/>
          <p:cNvSpPr txBox="1">
            <a:spLocks noChangeArrowheads="1"/>
          </p:cNvSpPr>
          <p:nvPr/>
        </p:nvSpPr>
        <p:spPr bwMode="auto">
          <a:xfrm>
            <a:off x="1346881" y="5112491"/>
            <a:ext cx="1377950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defRPr/>
            </a:pPr>
            <a:r>
              <a:rPr lang="es-ES" sz="1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CAPAS</a:t>
            </a:r>
          </a:p>
          <a:p>
            <a:pPr algn="ctr">
              <a:spcBef>
                <a:spcPct val="10000"/>
              </a:spcBef>
              <a:defRPr/>
            </a:pPr>
            <a:r>
              <a:rPr lang="es-ES" sz="1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344 Centros </a:t>
            </a:r>
          </a:p>
          <a:p>
            <a:pPr algn="ctr">
              <a:spcBef>
                <a:spcPct val="10000"/>
              </a:spcBef>
              <a:defRPr/>
            </a:pPr>
            <a:endParaRPr lang="es-ES" sz="1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" name="Text Box 1344"/>
          <p:cNvSpPr txBox="1">
            <a:spLocks noChangeArrowheads="1"/>
          </p:cNvSpPr>
          <p:nvPr/>
        </p:nvSpPr>
        <p:spPr bwMode="auto">
          <a:xfrm>
            <a:off x="3929064" y="5579124"/>
            <a:ext cx="115887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s-ES" sz="1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111 </a:t>
            </a:r>
            <a:r>
              <a:rPr lang="es-ES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Unidades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s-ES" sz="1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CIJ</a:t>
            </a:r>
          </a:p>
        </p:txBody>
      </p:sp>
      <p:pic>
        <p:nvPicPr>
          <p:cNvPr id="7" name="Picture 13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6276" y="5290920"/>
            <a:ext cx="9064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8874355" y="4701961"/>
            <a:ext cx="2808312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Challenges:</a:t>
            </a:r>
          </a:p>
          <a:p>
            <a:pPr algn="ctr"/>
            <a:r>
              <a:rPr lang="en-US" dirty="0"/>
              <a:t>GAP for severe dependence </a:t>
            </a:r>
          </a:p>
          <a:p>
            <a:pPr algn="ctr"/>
            <a:r>
              <a:rPr lang="en-US" dirty="0"/>
              <a:t>&amp; Comorbidity</a:t>
            </a:r>
          </a:p>
          <a:p>
            <a:pPr algn="ctr"/>
            <a:r>
              <a:rPr lang="en-US" dirty="0"/>
              <a:t>Community treatment centers, few with residential care </a:t>
            </a:r>
          </a:p>
        </p:txBody>
      </p:sp>
      <p:sp>
        <p:nvSpPr>
          <p:cNvPr id="9" name="Rectángulo 3">
            <a:extLst>
              <a:ext uri="{FF2B5EF4-FFF2-40B4-BE49-F238E27FC236}">
                <a16:creationId xmlns:a16="http://schemas.microsoft.com/office/drawing/2014/main" id="{CF4F6AF8-C7BA-44D1-A61B-5137D42FEC67}"/>
              </a:ext>
            </a:extLst>
          </p:cNvPr>
          <p:cNvSpPr/>
          <p:nvPr/>
        </p:nvSpPr>
        <p:spPr>
          <a:xfrm>
            <a:off x="7787640" y="6472690"/>
            <a:ext cx="443484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400" dirty="0" err="1"/>
              <a:t>Slide</a:t>
            </a:r>
            <a:r>
              <a:rPr lang="es-ES" sz="1400" dirty="0"/>
              <a:t> </a:t>
            </a:r>
            <a:r>
              <a:rPr lang="es-ES" sz="1400" dirty="0" err="1"/>
              <a:t>designed</a:t>
            </a:r>
            <a:r>
              <a:rPr lang="es-ES" sz="1400" dirty="0"/>
              <a:t> </a:t>
            </a:r>
            <a:r>
              <a:rPr lang="es-ES" sz="1400" dirty="0" err="1"/>
              <a:t>by</a:t>
            </a:r>
            <a:r>
              <a:rPr lang="es-ES" sz="1400" dirty="0"/>
              <a:t> Medina-Mora 2019</a:t>
            </a:r>
          </a:p>
        </p:txBody>
      </p:sp>
    </p:spTree>
    <p:extLst>
      <p:ext uri="{BB962C8B-B14F-4D97-AF65-F5344CB8AC3E}">
        <p14:creationId xmlns:p14="http://schemas.microsoft.com/office/powerpoint/2010/main" val="3255460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6B567F1-048F-41D6-A319-77563C86E22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96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MX" dirty="0" err="1"/>
              <a:t>Persons</a:t>
            </a:r>
            <a:r>
              <a:rPr lang="es-MX" dirty="0"/>
              <a:t> in </a:t>
            </a:r>
            <a:r>
              <a:rPr lang="es-MX" dirty="0" err="1"/>
              <a:t>treatment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injection</a:t>
            </a:r>
            <a:r>
              <a:rPr lang="es-MX" dirty="0"/>
              <a:t> </a:t>
            </a:r>
            <a:r>
              <a:rPr lang="es-MX" dirty="0" err="1"/>
              <a:t>drug</a:t>
            </a:r>
            <a:r>
              <a:rPr lang="es-MX" dirty="0"/>
              <a:t> use CIJ</a:t>
            </a:r>
          </a:p>
        </p:txBody>
      </p:sp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26D268DA-D94B-4AD2-BE44-6DA8C1D79E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779571"/>
              </p:ext>
            </p:extLst>
          </p:nvPr>
        </p:nvGraphicFramePr>
        <p:xfrm>
          <a:off x="838200" y="1061546"/>
          <a:ext cx="10515600" cy="511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6">
            <a:extLst>
              <a:ext uri="{FF2B5EF4-FFF2-40B4-BE49-F238E27FC236}">
                <a16:creationId xmlns:a16="http://schemas.microsoft.com/office/drawing/2014/main" id="{008FA766-468E-464F-9F53-E63B1478329E}"/>
              </a:ext>
            </a:extLst>
          </p:cNvPr>
          <p:cNvSpPr txBox="1"/>
          <p:nvPr/>
        </p:nvSpPr>
        <p:spPr>
          <a:xfrm>
            <a:off x="8992108" y="1120771"/>
            <a:ext cx="27899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24/32 </a:t>
            </a:r>
            <a:r>
              <a:rPr lang="es-MX" dirty="0" err="1"/>
              <a:t>states</a:t>
            </a:r>
            <a:endParaRPr lang="es-MX" dirty="0"/>
          </a:p>
          <a:p>
            <a:endParaRPr lang="es-MX" dirty="0"/>
          </a:p>
          <a:p>
            <a:r>
              <a:rPr lang="es-MX" dirty="0"/>
              <a:t>260 </a:t>
            </a:r>
            <a:r>
              <a:rPr lang="es-MX" dirty="0" err="1"/>
              <a:t>heroin</a:t>
            </a:r>
            <a:r>
              <a:rPr lang="es-MX" dirty="0"/>
              <a:t>, </a:t>
            </a:r>
          </a:p>
          <a:p>
            <a:r>
              <a:rPr lang="es-MX" dirty="0"/>
              <a:t>  12 </a:t>
            </a:r>
            <a:r>
              <a:rPr lang="es-MX" dirty="0" err="1"/>
              <a:t>meth</a:t>
            </a:r>
            <a:r>
              <a:rPr lang="es-MX" dirty="0"/>
              <a:t>, </a:t>
            </a:r>
          </a:p>
          <a:p>
            <a:r>
              <a:rPr lang="es-MX" dirty="0"/>
              <a:t>    5 </a:t>
            </a:r>
            <a:r>
              <a:rPr lang="es-MX" dirty="0" err="1"/>
              <a:t>cocaine</a:t>
            </a:r>
            <a:r>
              <a:rPr lang="es-MX" dirty="0"/>
              <a:t>, </a:t>
            </a:r>
          </a:p>
          <a:p>
            <a:r>
              <a:rPr lang="es-MX" dirty="0"/>
              <a:t>    6 </a:t>
            </a:r>
            <a:r>
              <a:rPr lang="es-MX" dirty="0" err="1"/>
              <a:t>prescription</a:t>
            </a:r>
            <a:r>
              <a:rPr lang="es-MX" dirty="0"/>
              <a:t> </a:t>
            </a:r>
            <a:r>
              <a:rPr lang="es-MX" dirty="0" err="1"/>
              <a:t>drugs</a:t>
            </a:r>
            <a:r>
              <a:rPr lang="es-MX" dirty="0"/>
              <a:t>, </a:t>
            </a:r>
          </a:p>
          <a:p>
            <a:r>
              <a:rPr lang="es-MX" dirty="0"/>
              <a:t>  28 </a:t>
            </a:r>
            <a:r>
              <a:rPr lang="es-MX" dirty="0" err="1"/>
              <a:t>prescription</a:t>
            </a:r>
            <a:r>
              <a:rPr lang="es-MX" dirty="0"/>
              <a:t> </a:t>
            </a:r>
            <a:r>
              <a:rPr lang="es-MX" dirty="0" err="1"/>
              <a:t>opioids</a:t>
            </a:r>
            <a:r>
              <a:rPr lang="es-MX" dirty="0">
                <a:highlight>
                  <a:srgbClr val="FFFF00"/>
                </a:highlight>
              </a:rPr>
              <a:t> </a:t>
            </a:r>
          </a:p>
          <a:p>
            <a:endParaRPr lang="es-MX" dirty="0"/>
          </a:p>
          <a:p>
            <a:r>
              <a:rPr lang="es-MX" dirty="0"/>
              <a:t>Chihuahua =  107 M &amp; 21 F</a:t>
            </a:r>
          </a:p>
          <a:p>
            <a:r>
              <a:rPr lang="es-MX" dirty="0"/>
              <a:t>Baja </a:t>
            </a:r>
            <a:r>
              <a:rPr lang="es-MX" dirty="0" err="1"/>
              <a:t>Calif</a:t>
            </a:r>
            <a:r>
              <a:rPr lang="es-MX" dirty="0"/>
              <a:t>    =    60 M &amp; 16 F</a:t>
            </a:r>
          </a:p>
          <a:p>
            <a:endParaRPr lang="es-MX" dirty="0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2372E3AA-902B-47A7-884D-8BF93B8A3748}"/>
              </a:ext>
            </a:extLst>
          </p:cNvPr>
          <p:cNvGrpSpPr>
            <a:grpSpLocks/>
          </p:cNvGrpSpPr>
          <p:nvPr/>
        </p:nvGrpSpPr>
        <p:grpSpPr bwMode="auto">
          <a:xfrm>
            <a:off x="2568854" y="1456625"/>
            <a:ext cx="386173" cy="891493"/>
            <a:chOff x="3981" y="1428"/>
            <a:chExt cx="338" cy="2015"/>
          </a:xfrm>
          <a:solidFill>
            <a:srgbClr val="0070C0"/>
          </a:solidFill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2EBEC3CF-EEEC-4877-973F-BA2CC5E2F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1774"/>
              <a:ext cx="338" cy="1669"/>
            </a:xfrm>
            <a:custGeom>
              <a:avLst/>
              <a:gdLst/>
              <a:ahLst/>
              <a:cxnLst>
                <a:cxn ang="0">
                  <a:pos x="306" y="0"/>
                </a:cxn>
                <a:cxn ang="0">
                  <a:pos x="322" y="2"/>
                </a:cxn>
                <a:cxn ang="0">
                  <a:pos x="337" y="6"/>
                </a:cxn>
                <a:cxn ang="0">
                  <a:pos x="352" y="13"/>
                </a:cxn>
                <a:cxn ang="0">
                  <a:pos x="367" y="24"/>
                </a:cxn>
                <a:cxn ang="0">
                  <a:pos x="382" y="38"/>
                </a:cxn>
                <a:cxn ang="0">
                  <a:pos x="392" y="55"/>
                </a:cxn>
                <a:cxn ang="0">
                  <a:pos x="392" y="364"/>
                </a:cxn>
                <a:cxn ang="0">
                  <a:pos x="387" y="375"/>
                </a:cxn>
                <a:cxn ang="0">
                  <a:pos x="379" y="385"/>
                </a:cxn>
                <a:cxn ang="0">
                  <a:pos x="367" y="393"/>
                </a:cxn>
                <a:cxn ang="0">
                  <a:pos x="351" y="393"/>
                </a:cxn>
                <a:cxn ang="0">
                  <a:pos x="338" y="389"/>
                </a:cxn>
                <a:cxn ang="0">
                  <a:pos x="329" y="381"/>
                </a:cxn>
                <a:cxn ang="0">
                  <a:pos x="324" y="373"/>
                </a:cxn>
                <a:cxn ang="0">
                  <a:pos x="322" y="363"/>
                </a:cxn>
                <a:cxn ang="0">
                  <a:pos x="299" y="757"/>
                </a:cxn>
                <a:cxn ang="0">
                  <a:pos x="294" y="777"/>
                </a:cxn>
                <a:cxn ang="0">
                  <a:pos x="284" y="792"/>
                </a:cxn>
                <a:cxn ang="0">
                  <a:pos x="268" y="799"/>
                </a:cxn>
                <a:cxn ang="0">
                  <a:pos x="254" y="803"/>
                </a:cxn>
                <a:cxn ang="0">
                  <a:pos x="237" y="799"/>
                </a:cxn>
                <a:cxn ang="0">
                  <a:pos x="222" y="792"/>
                </a:cxn>
                <a:cxn ang="0">
                  <a:pos x="213" y="779"/>
                </a:cxn>
                <a:cxn ang="0">
                  <a:pos x="208" y="768"/>
                </a:cxn>
                <a:cxn ang="0">
                  <a:pos x="183" y="384"/>
                </a:cxn>
                <a:cxn ang="0">
                  <a:pos x="181" y="770"/>
                </a:cxn>
                <a:cxn ang="0">
                  <a:pos x="170" y="788"/>
                </a:cxn>
                <a:cxn ang="0">
                  <a:pos x="155" y="799"/>
                </a:cxn>
                <a:cxn ang="0">
                  <a:pos x="134" y="803"/>
                </a:cxn>
                <a:cxn ang="0">
                  <a:pos x="118" y="799"/>
                </a:cxn>
                <a:cxn ang="0">
                  <a:pos x="104" y="789"/>
                </a:cxn>
                <a:cxn ang="0">
                  <a:pos x="94" y="777"/>
                </a:cxn>
                <a:cxn ang="0">
                  <a:pos x="90" y="761"/>
                </a:cxn>
                <a:cxn ang="0">
                  <a:pos x="68" y="363"/>
                </a:cxn>
                <a:cxn ang="0">
                  <a:pos x="64" y="376"/>
                </a:cxn>
                <a:cxn ang="0">
                  <a:pos x="59" y="383"/>
                </a:cxn>
                <a:cxn ang="0">
                  <a:pos x="50" y="390"/>
                </a:cxn>
                <a:cxn ang="0">
                  <a:pos x="42" y="393"/>
                </a:cxn>
                <a:cxn ang="0">
                  <a:pos x="29" y="393"/>
                </a:cxn>
                <a:cxn ang="0">
                  <a:pos x="20" y="391"/>
                </a:cxn>
                <a:cxn ang="0">
                  <a:pos x="11" y="386"/>
                </a:cxn>
                <a:cxn ang="0">
                  <a:pos x="5" y="379"/>
                </a:cxn>
                <a:cxn ang="0">
                  <a:pos x="1" y="371"/>
                </a:cxn>
                <a:cxn ang="0">
                  <a:pos x="0" y="65"/>
                </a:cxn>
                <a:cxn ang="0">
                  <a:pos x="8" y="40"/>
                </a:cxn>
                <a:cxn ang="0">
                  <a:pos x="22" y="24"/>
                </a:cxn>
                <a:cxn ang="0">
                  <a:pos x="47" y="9"/>
                </a:cxn>
                <a:cxn ang="0">
                  <a:pos x="74" y="2"/>
                </a:cxn>
              </a:cxnLst>
              <a:rect l="0" t="0" r="r" b="b"/>
              <a:pathLst>
                <a:path w="393" h="804">
                  <a:moveTo>
                    <a:pt x="93" y="0"/>
                  </a:moveTo>
                  <a:lnTo>
                    <a:pt x="299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3"/>
                  </a:lnTo>
                  <a:lnTo>
                    <a:pt x="331" y="5"/>
                  </a:lnTo>
                  <a:lnTo>
                    <a:pt x="337" y="6"/>
                  </a:lnTo>
                  <a:lnTo>
                    <a:pt x="343" y="9"/>
                  </a:lnTo>
                  <a:lnTo>
                    <a:pt x="346" y="10"/>
                  </a:lnTo>
                  <a:lnTo>
                    <a:pt x="352" y="13"/>
                  </a:lnTo>
                  <a:lnTo>
                    <a:pt x="358" y="16"/>
                  </a:lnTo>
                  <a:lnTo>
                    <a:pt x="362" y="19"/>
                  </a:lnTo>
                  <a:lnTo>
                    <a:pt x="367" y="24"/>
                  </a:lnTo>
                  <a:lnTo>
                    <a:pt x="373" y="28"/>
                  </a:lnTo>
                  <a:lnTo>
                    <a:pt x="377" y="33"/>
                  </a:lnTo>
                  <a:lnTo>
                    <a:pt x="382" y="38"/>
                  </a:lnTo>
                  <a:lnTo>
                    <a:pt x="386" y="45"/>
                  </a:lnTo>
                  <a:lnTo>
                    <a:pt x="388" y="50"/>
                  </a:lnTo>
                  <a:lnTo>
                    <a:pt x="392" y="55"/>
                  </a:lnTo>
                  <a:lnTo>
                    <a:pt x="392" y="61"/>
                  </a:lnTo>
                  <a:lnTo>
                    <a:pt x="392" y="67"/>
                  </a:lnTo>
                  <a:lnTo>
                    <a:pt x="392" y="364"/>
                  </a:lnTo>
                  <a:lnTo>
                    <a:pt x="389" y="367"/>
                  </a:lnTo>
                  <a:lnTo>
                    <a:pt x="388" y="371"/>
                  </a:lnTo>
                  <a:lnTo>
                    <a:pt x="387" y="375"/>
                  </a:lnTo>
                  <a:lnTo>
                    <a:pt x="386" y="378"/>
                  </a:lnTo>
                  <a:lnTo>
                    <a:pt x="382" y="382"/>
                  </a:lnTo>
                  <a:lnTo>
                    <a:pt x="379" y="385"/>
                  </a:lnTo>
                  <a:lnTo>
                    <a:pt x="374" y="388"/>
                  </a:lnTo>
                  <a:lnTo>
                    <a:pt x="369" y="391"/>
                  </a:lnTo>
                  <a:lnTo>
                    <a:pt x="367" y="393"/>
                  </a:lnTo>
                  <a:lnTo>
                    <a:pt x="362" y="393"/>
                  </a:lnTo>
                  <a:lnTo>
                    <a:pt x="356" y="393"/>
                  </a:lnTo>
                  <a:lnTo>
                    <a:pt x="351" y="393"/>
                  </a:lnTo>
                  <a:lnTo>
                    <a:pt x="346" y="392"/>
                  </a:lnTo>
                  <a:lnTo>
                    <a:pt x="342" y="391"/>
                  </a:lnTo>
                  <a:lnTo>
                    <a:pt x="338" y="389"/>
                  </a:lnTo>
                  <a:lnTo>
                    <a:pt x="335" y="386"/>
                  </a:lnTo>
                  <a:lnTo>
                    <a:pt x="331" y="384"/>
                  </a:lnTo>
                  <a:lnTo>
                    <a:pt x="329" y="381"/>
                  </a:lnTo>
                  <a:lnTo>
                    <a:pt x="327" y="378"/>
                  </a:lnTo>
                  <a:lnTo>
                    <a:pt x="324" y="375"/>
                  </a:lnTo>
                  <a:lnTo>
                    <a:pt x="324" y="373"/>
                  </a:lnTo>
                  <a:lnTo>
                    <a:pt x="323" y="369"/>
                  </a:lnTo>
                  <a:lnTo>
                    <a:pt x="322" y="367"/>
                  </a:lnTo>
                  <a:lnTo>
                    <a:pt x="322" y="363"/>
                  </a:lnTo>
                  <a:lnTo>
                    <a:pt x="322" y="136"/>
                  </a:lnTo>
                  <a:lnTo>
                    <a:pt x="299" y="136"/>
                  </a:lnTo>
                  <a:lnTo>
                    <a:pt x="299" y="757"/>
                  </a:lnTo>
                  <a:lnTo>
                    <a:pt x="299" y="763"/>
                  </a:lnTo>
                  <a:lnTo>
                    <a:pt x="298" y="770"/>
                  </a:lnTo>
                  <a:lnTo>
                    <a:pt x="294" y="777"/>
                  </a:lnTo>
                  <a:lnTo>
                    <a:pt x="292" y="783"/>
                  </a:lnTo>
                  <a:lnTo>
                    <a:pt x="287" y="787"/>
                  </a:lnTo>
                  <a:lnTo>
                    <a:pt x="284" y="792"/>
                  </a:lnTo>
                  <a:lnTo>
                    <a:pt x="279" y="794"/>
                  </a:lnTo>
                  <a:lnTo>
                    <a:pt x="273" y="798"/>
                  </a:lnTo>
                  <a:lnTo>
                    <a:pt x="268" y="799"/>
                  </a:lnTo>
                  <a:lnTo>
                    <a:pt x="264" y="801"/>
                  </a:lnTo>
                  <a:lnTo>
                    <a:pt x="259" y="802"/>
                  </a:lnTo>
                  <a:lnTo>
                    <a:pt x="254" y="803"/>
                  </a:lnTo>
                  <a:lnTo>
                    <a:pt x="249" y="803"/>
                  </a:lnTo>
                  <a:lnTo>
                    <a:pt x="243" y="801"/>
                  </a:lnTo>
                  <a:lnTo>
                    <a:pt x="237" y="799"/>
                  </a:lnTo>
                  <a:lnTo>
                    <a:pt x="232" y="797"/>
                  </a:lnTo>
                  <a:lnTo>
                    <a:pt x="227" y="794"/>
                  </a:lnTo>
                  <a:lnTo>
                    <a:pt x="222" y="792"/>
                  </a:lnTo>
                  <a:lnTo>
                    <a:pt x="220" y="788"/>
                  </a:lnTo>
                  <a:lnTo>
                    <a:pt x="216" y="784"/>
                  </a:lnTo>
                  <a:lnTo>
                    <a:pt x="213" y="779"/>
                  </a:lnTo>
                  <a:lnTo>
                    <a:pt x="210" y="775"/>
                  </a:lnTo>
                  <a:lnTo>
                    <a:pt x="209" y="771"/>
                  </a:lnTo>
                  <a:lnTo>
                    <a:pt x="208" y="768"/>
                  </a:lnTo>
                  <a:lnTo>
                    <a:pt x="207" y="762"/>
                  </a:lnTo>
                  <a:lnTo>
                    <a:pt x="207" y="384"/>
                  </a:lnTo>
                  <a:lnTo>
                    <a:pt x="183" y="384"/>
                  </a:lnTo>
                  <a:lnTo>
                    <a:pt x="183" y="760"/>
                  </a:lnTo>
                  <a:lnTo>
                    <a:pt x="181" y="765"/>
                  </a:lnTo>
                  <a:lnTo>
                    <a:pt x="181" y="770"/>
                  </a:lnTo>
                  <a:lnTo>
                    <a:pt x="178" y="777"/>
                  </a:lnTo>
                  <a:lnTo>
                    <a:pt x="175" y="782"/>
                  </a:lnTo>
                  <a:lnTo>
                    <a:pt x="170" y="788"/>
                  </a:lnTo>
                  <a:lnTo>
                    <a:pt x="166" y="792"/>
                  </a:lnTo>
                  <a:lnTo>
                    <a:pt x="161" y="796"/>
                  </a:lnTo>
                  <a:lnTo>
                    <a:pt x="155" y="799"/>
                  </a:lnTo>
                  <a:lnTo>
                    <a:pt x="148" y="801"/>
                  </a:lnTo>
                  <a:lnTo>
                    <a:pt x="141" y="803"/>
                  </a:lnTo>
                  <a:lnTo>
                    <a:pt x="134" y="803"/>
                  </a:lnTo>
                  <a:lnTo>
                    <a:pt x="129" y="801"/>
                  </a:lnTo>
                  <a:lnTo>
                    <a:pt x="124" y="801"/>
                  </a:lnTo>
                  <a:lnTo>
                    <a:pt x="118" y="799"/>
                  </a:lnTo>
                  <a:lnTo>
                    <a:pt x="114" y="796"/>
                  </a:lnTo>
                  <a:lnTo>
                    <a:pt x="108" y="793"/>
                  </a:lnTo>
                  <a:lnTo>
                    <a:pt x="104" y="789"/>
                  </a:lnTo>
                  <a:lnTo>
                    <a:pt x="100" y="786"/>
                  </a:lnTo>
                  <a:lnTo>
                    <a:pt x="97" y="781"/>
                  </a:lnTo>
                  <a:lnTo>
                    <a:pt x="94" y="777"/>
                  </a:lnTo>
                  <a:lnTo>
                    <a:pt x="93" y="772"/>
                  </a:lnTo>
                  <a:lnTo>
                    <a:pt x="92" y="768"/>
                  </a:lnTo>
                  <a:lnTo>
                    <a:pt x="90" y="761"/>
                  </a:lnTo>
                  <a:lnTo>
                    <a:pt x="91" y="136"/>
                  </a:lnTo>
                  <a:lnTo>
                    <a:pt x="68" y="136"/>
                  </a:lnTo>
                  <a:lnTo>
                    <a:pt x="68" y="363"/>
                  </a:lnTo>
                  <a:lnTo>
                    <a:pt x="68" y="367"/>
                  </a:lnTo>
                  <a:lnTo>
                    <a:pt x="66" y="371"/>
                  </a:lnTo>
                  <a:lnTo>
                    <a:pt x="64" y="376"/>
                  </a:lnTo>
                  <a:lnTo>
                    <a:pt x="61" y="379"/>
                  </a:lnTo>
                  <a:lnTo>
                    <a:pt x="61" y="381"/>
                  </a:lnTo>
                  <a:lnTo>
                    <a:pt x="59" y="383"/>
                  </a:lnTo>
                  <a:lnTo>
                    <a:pt x="56" y="385"/>
                  </a:lnTo>
                  <a:lnTo>
                    <a:pt x="54" y="387"/>
                  </a:lnTo>
                  <a:lnTo>
                    <a:pt x="50" y="390"/>
                  </a:lnTo>
                  <a:lnTo>
                    <a:pt x="48" y="391"/>
                  </a:lnTo>
                  <a:lnTo>
                    <a:pt x="45" y="392"/>
                  </a:lnTo>
                  <a:lnTo>
                    <a:pt x="42" y="393"/>
                  </a:lnTo>
                  <a:lnTo>
                    <a:pt x="39" y="393"/>
                  </a:lnTo>
                  <a:lnTo>
                    <a:pt x="35" y="393"/>
                  </a:lnTo>
                  <a:lnTo>
                    <a:pt x="29" y="393"/>
                  </a:lnTo>
                  <a:lnTo>
                    <a:pt x="27" y="393"/>
                  </a:lnTo>
                  <a:lnTo>
                    <a:pt x="24" y="392"/>
                  </a:lnTo>
                  <a:lnTo>
                    <a:pt x="20" y="391"/>
                  </a:lnTo>
                  <a:lnTo>
                    <a:pt x="18" y="390"/>
                  </a:lnTo>
                  <a:lnTo>
                    <a:pt x="16" y="388"/>
                  </a:lnTo>
                  <a:lnTo>
                    <a:pt x="11" y="386"/>
                  </a:lnTo>
                  <a:lnTo>
                    <a:pt x="11" y="384"/>
                  </a:lnTo>
                  <a:lnTo>
                    <a:pt x="8" y="382"/>
                  </a:lnTo>
                  <a:lnTo>
                    <a:pt x="5" y="379"/>
                  </a:lnTo>
                  <a:lnTo>
                    <a:pt x="4" y="376"/>
                  </a:lnTo>
                  <a:lnTo>
                    <a:pt x="3" y="375"/>
                  </a:lnTo>
                  <a:lnTo>
                    <a:pt x="1" y="371"/>
                  </a:lnTo>
                  <a:lnTo>
                    <a:pt x="1" y="368"/>
                  </a:lnTo>
                  <a:lnTo>
                    <a:pt x="0" y="364"/>
                  </a:lnTo>
                  <a:lnTo>
                    <a:pt x="0" y="65"/>
                  </a:lnTo>
                  <a:lnTo>
                    <a:pt x="1" y="55"/>
                  </a:lnTo>
                  <a:lnTo>
                    <a:pt x="4" y="47"/>
                  </a:lnTo>
                  <a:lnTo>
                    <a:pt x="8" y="40"/>
                  </a:lnTo>
                  <a:lnTo>
                    <a:pt x="11" y="34"/>
                  </a:lnTo>
                  <a:lnTo>
                    <a:pt x="16" y="29"/>
                  </a:lnTo>
                  <a:lnTo>
                    <a:pt x="22" y="24"/>
                  </a:lnTo>
                  <a:lnTo>
                    <a:pt x="30" y="18"/>
                  </a:lnTo>
                  <a:lnTo>
                    <a:pt x="40" y="13"/>
                  </a:lnTo>
                  <a:lnTo>
                    <a:pt x="47" y="9"/>
                  </a:lnTo>
                  <a:lnTo>
                    <a:pt x="54" y="7"/>
                  </a:lnTo>
                  <a:lnTo>
                    <a:pt x="64" y="4"/>
                  </a:lnTo>
                  <a:lnTo>
                    <a:pt x="74" y="2"/>
                  </a:lnTo>
                  <a:lnTo>
                    <a:pt x="84" y="0"/>
                  </a:lnTo>
                  <a:lnTo>
                    <a:pt x="93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sz="1600" dirty="0"/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7FEAEFF6-279D-498E-BE05-F591C8304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1428"/>
              <a:ext cx="137" cy="322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sz="1600" dirty="0"/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4DF3664F-695A-4CB4-94A5-27E5BCDAF1A4}"/>
              </a:ext>
            </a:extLst>
          </p:cNvPr>
          <p:cNvGrpSpPr>
            <a:grpSpLocks/>
          </p:cNvGrpSpPr>
          <p:nvPr/>
        </p:nvGrpSpPr>
        <p:grpSpPr bwMode="auto">
          <a:xfrm>
            <a:off x="9482959" y="4135390"/>
            <a:ext cx="378128" cy="820685"/>
            <a:chOff x="3833" y="1314"/>
            <a:chExt cx="282" cy="707"/>
          </a:xfrm>
          <a:solidFill>
            <a:srgbClr val="00B050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DA890B4-6497-4EE3-880D-ABB49977B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" y="1430"/>
              <a:ext cx="282" cy="591"/>
            </a:xfrm>
            <a:custGeom>
              <a:avLst/>
              <a:gdLst/>
              <a:ahLst/>
              <a:cxnLst>
                <a:cxn ang="0">
                  <a:pos x="277" y="1"/>
                </a:cxn>
                <a:cxn ang="0">
                  <a:pos x="289" y="5"/>
                </a:cxn>
                <a:cxn ang="0">
                  <a:pos x="300" y="15"/>
                </a:cxn>
                <a:cxn ang="0">
                  <a:pos x="308" y="27"/>
                </a:cxn>
                <a:cxn ang="0">
                  <a:pos x="315" y="40"/>
                </a:cxn>
                <a:cxn ang="0">
                  <a:pos x="319" y="56"/>
                </a:cxn>
                <a:cxn ang="0">
                  <a:pos x="371" y="301"/>
                </a:cxn>
                <a:cxn ang="0">
                  <a:pos x="372" y="317"/>
                </a:cxn>
                <a:cxn ang="0">
                  <a:pos x="366" y="330"/>
                </a:cxn>
                <a:cxn ang="0">
                  <a:pos x="355" y="340"/>
                </a:cxn>
                <a:cxn ang="0">
                  <a:pos x="344" y="343"/>
                </a:cxn>
                <a:cxn ang="0">
                  <a:pos x="334" y="340"/>
                </a:cxn>
                <a:cxn ang="0">
                  <a:pos x="324" y="331"/>
                </a:cxn>
                <a:cxn ang="0">
                  <a:pos x="318" y="317"/>
                </a:cxn>
                <a:cxn ang="0">
                  <a:pos x="338" y="495"/>
                </a:cxn>
                <a:cxn ang="0">
                  <a:pos x="270" y="770"/>
                </a:cxn>
                <a:cxn ang="0">
                  <a:pos x="264" y="785"/>
                </a:cxn>
                <a:cxn ang="0">
                  <a:pos x="255" y="795"/>
                </a:cxn>
                <a:cxn ang="0">
                  <a:pos x="243" y="800"/>
                </a:cxn>
                <a:cxn ang="0">
                  <a:pos x="232" y="800"/>
                </a:cxn>
                <a:cxn ang="0">
                  <a:pos x="219" y="796"/>
                </a:cxn>
                <a:cxn ang="0">
                  <a:pos x="211" y="787"/>
                </a:cxn>
                <a:cxn ang="0">
                  <a:pos x="206" y="776"/>
                </a:cxn>
                <a:cxn ang="0">
                  <a:pos x="203" y="764"/>
                </a:cxn>
                <a:cxn ang="0">
                  <a:pos x="170" y="764"/>
                </a:cxn>
                <a:cxn ang="0">
                  <a:pos x="167" y="776"/>
                </a:cxn>
                <a:cxn ang="0">
                  <a:pos x="161" y="788"/>
                </a:cxn>
                <a:cxn ang="0">
                  <a:pos x="151" y="797"/>
                </a:cxn>
                <a:cxn ang="0">
                  <a:pos x="140" y="802"/>
                </a:cxn>
                <a:cxn ang="0">
                  <a:pos x="128" y="800"/>
                </a:cxn>
                <a:cxn ang="0">
                  <a:pos x="117" y="794"/>
                </a:cxn>
                <a:cxn ang="0">
                  <a:pos x="111" y="786"/>
                </a:cxn>
                <a:cxn ang="0">
                  <a:pos x="104" y="772"/>
                </a:cxn>
                <a:cxn ang="0">
                  <a:pos x="103" y="497"/>
                </a:cxn>
                <a:cxn ang="0">
                  <a:pos x="103" y="112"/>
                </a:cxn>
                <a:cxn ang="0">
                  <a:pos x="50" y="333"/>
                </a:cxn>
                <a:cxn ang="0">
                  <a:pos x="42" y="344"/>
                </a:cxn>
                <a:cxn ang="0">
                  <a:pos x="30" y="349"/>
                </a:cxn>
                <a:cxn ang="0">
                  <a:pos x="18" y="347"/>
                </a:cxn>
                <a:cxn ang="0">
                  <a:pos x="7" y="338"/>
                </a:cxn>
                <a:cxn ang="0">
                  <a:pos x="2" y="327"/>
                </a:cxn>
                <a:cxn ang="0">
                  <a:pos x="0" y="314"/>
                </a:cxn>
                <a:cxn ang="0">
                  <a:pos x="53" y="67"/>
                </a:cxn>
                <a:cxn ang="0">
                  <a:pos x="55" y="51"/>
                </a:cxn>
                <a:cxn ang="0">
                  <a:pos x="59" y="38"/>
                </a:cxn>
                <a:cxn ang="0">
                  <a:pos x="67" y="22"/>
                </a:cxn>
                <a:cxn ang="0">
                  <a:pos x="77" y="11"/>
                </a:cxn>
                <a:cxn ang="0">
                  <a:pos x="88" y="3"/>
                </a:cxn>
              </a:cxnLst>
              <a:rect l="0" t="0" r="r" b="b"/>
              <a:pathLst>
                <a:path w="374" h="803">
                  <a:moveTo>
                    <a:pt x="101" y="0"/>
                  </a:moveTo>
                  <a:lnTo>
                    <a:pt x="272" y="0"/>
                  </a:lnTo>
                  <a:lnTo>
                    <a:pt x="277" y="1"/>
                  </a:lnTo>
                  <a:lnTo>
                    <a:pt x="281" y="2"/>
                  </a:lnTo>
                  <a:lnTo>
                    <a:pt x="285" y="3"/>
                  </a:lnTo>
                  <a:lnTo>
                    <a:pt x="289" y="5"/>
                  </a:lnTo>
                  <a:lnTo>
                    <a:pt x="293" y="7"/>
                  </a:lnTo>
                  <a:lnTo>
                    <a:pt x="297" y="11"/>
                  </a:lnTo>
                  <a:lnTo>
                    <a:pt x="300" y="15"/>
                  </a:lnTo>
                  <a:lnTo>
                    <a:pt x="304" y="18"/>
                  </a:lnTo>
                  <a:lnTo>
                    <a:pt x="307" y="22"/>
                  </a:lnTo>
                  <a:lnTo>
                    <a:pt x="308" y="27"/>
                  </a:lnTo>
                  <a:lnTo>
                    <a:pt x="312" y="30"/>
                  </a:lnTo>
                  <a:lnTo>
                    <a:pt x="313" y="35"/>
                  </a:lnTo>
                  <a:lnTo>
                    <a:pt x="315" y="40"/>
                  </a:lnTo>
                  <a:lnTo>
                    <a:pt x="316" y="44"/>
                  </a:lnTo>
                  <a:lnTo>
                    <a:pt x="318" y="49"/>
                  </a:lnTo>
                  <a:lnTo>
                    <a:pt x="319" y="56"/>
                  </a:lnTo>
                  <a:lnTo>
                    <a:pt x="320" y="62"/>
                  </a:lnTo>
                  <a:lnTo>
                    <a:pt x="321" y="69"/>
                  </a:lnTo>
                  <a:lnTo>
                    <a:pt x="371" y="301"/>
                  </a:lnTo>
                  <a:lnTo>
                    <a:pt x="373" y="306"/>
                  </a:lnTo>
                  <a:lnTo>
                    <a:pt x="373" y="311"/>
                  </a:lnTo>
                  <a:lnTo>
                    <a:pt x="372" y="317"/>
                  </a:lnTo>
                  <a:lnTo>
                    <a:pt x="371" y="322"/>
                  </a:lnTo>
                  <a:lnTo>
                    <a:pt x="369" y="326"/>
                  </a:lnTo>
                  <a:lnTo>
                    <a:pt x="366" y="330"/>
                  </a:lnTo>
                  <a:lnTo>
                    <a:pt x="363" y="335"/>
                  </a:lnTo>
                  <a:lnTo>
                    <a:pt x="360" y="338"/>
                  </a:lnTo>
                  <a:lnTo>
                    <a:pt x="355" y="340"/>
                  </a:lnTo>
                  <a:lnTo>
                    <a:pt x="352" y="342"/>
                  </a:lnTo>
                  <a:lnTo>
                    <a:pt x="348" y="343"/>
                  </a:lnTo>
                  <a:lnTo>
                    <a:pt x="344" y="343"/>
                  </a:lnTo>
                  <a:lnTo>
                    <a:pt x="341" y="342"/>
                  </a:lnTo>
                  <a:lnTo>
                    <a:pt x="337" y="341"/>
                  </a:lnTo>
                  <a:lnTo>
                    <a:pt x="334" y="340"/>
                  </a:lnTo>
                  <a:lnTo>
                    <a:pt x="330" y="337"/>
                  </a:lnTo>
                  <a:lnTo>
                    <a:pt x="327" y="334"/>
                  </a:lnTo>
                  <a:lnTo>
                    <a:pt x="324" y="331"/>
                  </a:lnTo>
                  <a:lnTo>
                    <a:pt x="321" y="327"/>
                  </a:lnTo>
                  <a:lnTo>
                    <a:pt x="319" y="322"/>
                  </a:lnTo>
                  <a:lnTo>
                    <a:pt x="318" y="317"/>
                  </a:lnTo>
                  <a:lnTo>
                    <a:pt x="270" y="112"/>
                  </a:lnTo>
                  <a:lnTo>
                    <a:pt x="254" y="112"/>
                  </a:lnTo>
                  <a:lnTo>
                    <a:pt x="338" y="495"/>
                  </a:lnTo>
                  <a:lnTo>
                    <a:pt x="270" y="495"/>
                  </a:lnTo>
                  <a:lnTo>
                    <a:pt x="271" y="764"/>
                  </a:lnTo>
                  <a:lnTo>
                    <a:pt x="270" y="770"/>
                  </a:lnTo>
                  <a:lnTo>
                    <a:pt x="269" y="774"/>
                  </a:lnTo>
                  <a:lnTo>
                    <a:pt x="266" y="780"/>
                  </a:lnTo>
                  <a:lnTo>
                    <a:pt x="264" y="785"/>
                  </a:lnTo>
                  <a:lnTo>
                    <a:pt x="261" y="788"/>
                  </a:lnTo>
                  <a:lnTo>
                    <a:pt x="259" y="791"/>
                  </a:lnTo>
                  <a:lnTo>
                    <a:pt x="255" y="795"/>
                  </a:lnTo>
                  <a:lnTo>
                    <a:pt x="251" y="797"/>
                  </a:lnTo>
                  <a:lnTo>
                    <a:pt x="247" y="799"/>
                  </a:lnTo>
                  <a:lnTo>
                    <a:pt x="243" y="800"/>
                  </a:lnTo>
                  <a:lnTo>
                    <a:pt x="240" y="802"/>
                  </a:lnTo>
                  <a:lnTo>
                    <a:pt x="237" y="802"/>
                  </a:lnTo>
                  <a:lnTo>
                    <a:pt x="232" y="800"/>
                  </a:lnTo>
                  <a:lnTo>
                    <a:pt x="227" y="800"/>
                  </a:lnTo>
                  <a:lnTo>
                    <a:pt x="224" y="797"/>
                  </a:lnTo>
                  <a:lnTo>
                    <a:pt x="219" y="796"/>
                  </a:lnTo>
                  <a:lnTo>
                    <a:pt x="217" y="794"/>
                  </a:lnTo>
                  <a:lnTo>
                    <a:pt x="214" y="790"/>
                  </a:lnTo>
                  <a:lnTo>
                    <a:pt x="211" y="787"/>
                  </a:lnTo>
                  <a:lnTo>
                    <a:pt x="209" y="783"/>
                  </a:lnTo>
                  <a:lnTo>
                    <a:pt x="207" y="780"/>
                  </a:lnTo>
                  <a:lnTo>
                    <a:pt x="206" y="776"/>
                  </a:lnTo>
                  <a:lnTo>
                    <a:pt x="205" y="772"/>
                  </a:lnTo>
                  <a:lnTo>
                    <a:pt x="204" y="768"/>
                  </a:lnTo>
                  <a:lnTo>
                    <a:pt x="203" y="764"/>
                  </a:lnTo>
                  <a:lnTo>
                    <a:pt x="203" y="497"/>
                  </a:lnTo>
                  <a:lnTo>
                    <a:pt x="170" y="497"/>
                  </a:lnTo>
                  <a:lnTo>
                    <a:pt x="170" y="764"/>
                  </a:lnTo>
                  <a:lnTo>
                    <a:pt x="169" y="768"/>
                  </a:lnTo>
                  <a:lnTo>
                    <a:pt x="168" y="772"/>
                  </a:lnTo>
                  <a:lnTo>
                    <a:pt x="167" y="776"/>
                  </a:lnTo>
                  <a:lnTo>
                    <a:pt x="165" y="780"/>
                  </a:lnTo>
                  <a:lnTo>
                    <a:pt x="164" y="785"/>
                  </a:lnTo>
                  <a:lnTo>
                    <a:pt x="161" y="788"/>
                  </a:lnTo>
                  <a:lnTo>
                    <a:pt x="159" y="791"/>
                  </a:lnTo>
                  <a:lnTo>
                    <a:pt x="155" y="795"/>
                  </a:lnTo>
                  <a:lnTo>
                    <a:pt x="151" y="797"/>
                  </a:lnTo>
                  <a:lnTo>
                    <a:pt x="148" y="799"/>
                  </a:lnTo>
                  <a:lnTo>
                    <a:pt x="144" y="800"/>
                  </a:lnTo>
                  <a:lnTo>
                    <a:pt x="140" y="802"/>
                  </a:lnTo>
                  <a:lnTo>
                    <a:pt x="136" y="802"/>
                  </a:lnTo>
                  <a:lnTo>
                    <a:pt x="132" y="800"/>
                  </a:lnTo>
                  <a:lnTo>
                    <a:pt x="128" y="800"/>
                  </a:lnTo>
                  <a:lnTo>
                    <a:pt x="125" y="798"/>
                  </a:lnTo>
                  <a:lnTo>
                    <a:pt x="120" y="796"/>
                  </a:lnTo>
                  <a:lnTo>
                    <a:pt x="117" y="794"/>
                  </a:lnTo>
                  <a:lnTo>
                    <a:pt x="114" y="791"/>
                  </a:lnTo>
                  <a:lnTo>
                    <a:pt x="112" y="788"/>
                  </a:lnTo>
                  <a:lnTo>
                    <a:pt x="111" y="786"/>
                  </a:lnTo>
                  <a:lnTo>
                    <a:pt x="108" y="781"/>
                  </a:lnTo>
                  <a:lnTo>
                    <a:pt x="106" y="777"/>
                  </a:lnTo>
                  <a:lnTo>
                    <a:pt x="104" y="772"/>
                  </a:lnTo>
                  <a:lnTo>
                    <a:pt x="104" y="768"/>
                  </a:lnTo>
                  <a:lnTo>
                    <a:pt x="103" y="764"/>
                  </a:lnTo>
                  <a:lnTo>
                    <a:pt x="103" y="497"/>
                  </a:lnTo>
                  <a:lnTo>
                    <a:pt x="36" y="497"/>
                  </a:lnTo>
                  <a:lnTo>
                    <a:pt x="120" y="112"/>
                  </a:lnTo>
                  <a:lnTo>
                    <a:pt x="103" y="112"/>
                  </a:lnTo>
                  <a:lnTo>
                    <a:pt x="54" y="320"/>
                  </a:lnTo>
                  <a:lnTo>
                    <a:pt x="52" y="327"/>
                  </a:lnTo>
                  <a:lnTo>
                    <a:pt x="50" y="333"/>
                  </a:lnTo>
                  <a:lnTo>
                    <a:pt x="48" y="337"/>
                  </a:lnTo>
                  <a:lnTo>
                    <a:pt x="45" y="341"/>
                  </a:lnTo>
                  <a:lnTo>
                    <a:pt x="42" y="344"/>
                  </a:lnTo>
                  <a:lnTo>
                    <a:pt x="39" y="345"/>
                  </a:lnTo>
                  <a:lnTo>
                    <a:pt x="34" y="347"/>
                  </a:lnTo>
                  <a:lnTo>
                    <a:pt x="30" y="349"/>
                  </a:lnTo>
                  <a:lnTo>
                    <a:pt x="24" y="348"/>
                  </a:lnTo>
                  <a:lnTo>
                    <a:pt x="21" y="347"/>
                  </a:lnTo>
                  <a:lnTo>
                    <a:pt x="18" y="347"/>
                  </a:lnTo>
                  <a:lnTo>
                    <a:pt x="14" y="345"/>
                  </a:lnTo>
                  <a:lnTo>
                    <a:pt x="10" y="343"/>
                  </a:lnTo>
                  <a:lnTo>
                    <a:pt x="7" y="338"/>
                  </a:lnTo>
                  <a:lnTo>
                    <a:pt x="5" y="336"/>
                  </a:lnTo>
                  <a:lnTo>
                    <a:pt x="2" y="331"/>
                  </a:lnTo>
                  <a:lnTo>
                    <a:pt x="2" y="327"/>
                  </a:lnTo>
                  <a:lnTo>
                    <a:pt x="1" y="323"/>
                  </a:lnTo>
                  <a:lnTo>
                    <a:pt x="0" y="318"/>
                  </a:lnTo>
                  <a:lnTo>
                    <a:pt x="0" y="314"/>
                  </a:lnTo>
                  <a:lnTo>
                    <a:pt x="0" y="311"/>
                  </a:lnTo>
                  <a:lnTo>
                    <a:pt x="1" y="307"/>
                  </a:lnTo>
                  <a:lnTo>
                    <a:pt x="53" y="67"/>
                  </a:lnTo>
                  <a:lnTo>
                    <a:pt x="53" y="60"/>
                  </a:lnTo>
                  <a:lnTo>
                    <a:pt x="54" y="55"/>
                  </a:lnTo>
                  <a:lnTo>
                    <a:pt x="55" y="51"/>
                  </a:lnTo>
                  <a:lnTo>
                    <a:pt x="56" y="47"/>
                  </a:lnTo>
                  <a:lnTo>
                    <a:pt x="56" y="41"/>
                  </a:lnTo>
                  <a:lnTo>
                    <a:pt x="59" y="38"/>
                  </a:lnTo>
                  <a:lnTo>
                    <a:pt x="61" y="31"/>
                  </a:lnTo>
                  <a:lnTo>
                    <a:pt x="64" y="27"/>
                  </a:lnTo>
                  <a:lnTo>
                    <a:pt x="67" y="22"/>
                  </a:lnTo>
                  <a:lnTo>
                    <a:pt x="69" y="18"/>
                  </a:lnTo>
                  <a:lnTo>
                    <a:pt x="72" y="15"/>
                  </a:lnTo>
                  <a:lnTo>
                    <a:pt x="77" y="11"/>
                  </a:lnTo>
                  <a:lnTo>
                    <a:pt x="79" y="9"/>
                  </a:lnTo>
                  <a:lnTo>
                    <a:pt x="84" y="5"/>
                  </a:lnTo>
                  <a:lnTo>
                    <a:pt x="88" y="3"/>
                  </a:lnTo>
                  <a:lnTo>
                    <a:pt x="94" y="1"/>
                  </a:lnTo>
                  <a:lnTo>
                    <a:pt x="101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sz="1600" dirty="0"/>
            </a:p>
          </p:txBody>
        </p:sp>
        <p:sp>
          <p:nvSpPr>
            <p:cNvPr id="12" name="Oval 8">
              <a:extLst>
                <a:ext uri="{FF2B5EF4-FFF2-40B4-BE49-F238E27FC236}">
                  <a16:creationId xmlns:a16="http://schemas.microsoft.com/office/drawing/2014/main" id="{811FAC1C-0E40-4958-BE1B-E4C76F7F2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" y="1314"/>
              <a:ext cx="114" cy="11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sz="1600" dirty="0"/>
            </a:p>
          </p:txBody>
        </p:sp>
      </p:grpSp>
      <p:sp>
        <p:nvSpPr>
          <p:cNvPr id="13" name="Rectángulo 3">
            <a:extLst>
              <a:ext uri="{FF2B5EF4-FFF2-40B4-BE49-F238E27FC236}">
                <a16:creationId xmlns:a16="http://schemas.microsoft.com/office/drawing/2014/main" id="{97DE9192-04C8-4C6B-AC58-31F6C8099BAF}"/>
              </a:ext>
            </a:extLst>
          </p:cNvPr>
          <p:cNvSpPr/>
          <p:nvPr/>
        </p:nvSpPr>
        <p:spPr>
          <a:xfrm>
            <a:off x="7787640" y="6472690"/>
            <a:ext cx="443484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400" dirty="0" err="1"/>
              <a:t>Slide</a:t>
            </a:r>
            <a:r>
              <a:rPr lang="es-ES" sz="1400" dirty="0"/>
              <a:t> </a:t>
            </a:r>
            <a:r>
              <a:rPr lang="es-ES" sz="1400" dirty="0" err="1"/>
              <a:t>designed</a:t>
            </a:r>
            <a:r>
              <a:rPr lang="es-ES" sz="1400" dirty="0"/>
              <a:t> </a:t>
            </a:r>
            <a:r>
              <a:rPr lang="es-ES" sz="1400" dirty="0" err="1"/>
              <a:t>by</a:t>
            </a:r>
            <a:r>
              <a:rPr lang="es-ES" sz="1400" dirty="0"/>
              <a:t> Medina-Mora 2019</a:t>
            </a:r>
          </a:p>
        </p:txBody>
      </p:sp>
    </p:spTree>
    <p:extLst>
      <p:ext uri="{BB962C8B-B14F-4D97-AF65-F5344CB8AC3E}">
        <p14:creationId xmlns:p14="http://schemas.microsoft.com/office/powerpoint/2010/main" val="3197904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9E47F1E-D803-DE4E-BDD2-99BA97361BB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Drug treatment availability in Mexico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E0AD8F6-28A6-E44C-AF73-35B3297EDEF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135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8% of past year PWUD reported having been in treatment</a:t>
            </a:r>
          </a:p>
          <a:p>
            <a:pPr lvl="1"/>
            <a:r>
              <a:rPr lang="en-US" dirty="0"/>
              <a:t>24.5% centers meet quality standards (7+ sessions, 16 to 35 minutes by a health professional)</a:t>
            </a:r>
          </a:p>
          <a:p>
            <a:r>
              <a:rPr lang="en-US" dirty="0"/>
              <a:t>20% of PWUD with drug dependence (DSM-IV-TR) reported having received treatment</a:t>
            </a:r>
          </a:p>
          <a:p>
            <a:pPr lvl="1"/>
            <a:r>
              <a:rPr lang="en-US" dirty="0"/>
              <a:t>48.5% detox</a:t>
            </a:r>
          </a:p>
          <a:p>
            <a:pPr lvl="1"/>
            <a:r>
              <a:rPr lang="en-US" dirty="0"/>
              <a:t>50.7% residential</a:t>
            </a:r>
          </a:p>
          <a:p>
            <a:pPr lvl="1"/>
            <a:r>
              <a:rPr lang="en-US" dirty="0"/>
              <a:t>49.6% “annex” (12-step based NGO’s – persons who have overcome addictions)</a:t>
            </a:r>
          </a:p>
          <a:p>
            <a:pPr lvl="1"/>
            <a:r>
              <a:rPr lang="en-US" dirty="0"/>
              <a:t>23.1% ambulatory services</a:t>
            </a:r>
          </a:p>
          <a:p>
            <a:r>
              <a:rPr lang="en-US" dirty="0"/>
              <a:t>Increased availability of opioids for pain management- Reform</a:t>
            </a:r>
          </a:p>
        </p:txBody>
      </p:sp>
      <p:pic>
        <p:nvPicPr>
          <p:cNvPr id="6" name="Imagen 4" descr="C:\Users\Ghernandez\AppData\Local\Microsoft\Windows\Temporary Internet Files\Content.Outlook\1414593G\LogotipoInstituto-01.png">
            <a:extLst>
              <a:ext uri="{FF2B5EF4-FFF2-40B4-BE49-F238E27FC236}">
                <a16:creationId xmlns:a16="http://schemas.microsoft.com/office/drawing/2014/main" id="{3524ECD7-D91D-D443-B621-4852DDC03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76" y="108838"/>
            <a:ext cx="17430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3">
            <a:extLst>
              <a:ext uri="{FF2B5EF4-FFF2-40B4-BE49-F238E27FC236}">
                <a16:creationId xmlns:a16="http://schemas.microsoft.com/office/drawing/2014/main" id="{CCF069CF-19D7-4B74-9FD6-151DE5FC563E}"/>
              </a:ext>
            </a:extLst>
          </p:cNvPr>
          <p:cNvSpPr/>
          <p:nvPr/>
        </p:nvSpPr>
        <p:spPr>
          <a:xfrm>
            <a:off x="7787640" y="6472690"/>
            <a:ext cx="443484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400" dirty="0" err="1"/>
              <a:t>Slide</a:t>
            </a:r>
            <a:r>
              <a:rPr lang="es-ES" sz="1400" dirty="0"/>
              <a:t> </a:t>
            </a:r>
            <a:r>
              <a:rPr lang="es-ES" sz="1400" dirty="0" err="1"/>
              <a:t>designed</a:t>
            </a:r>
            <a:r>
              <a:rPr lang="es-ES" sz="1400" dirty="0"/>
              <a:t> </a:t>
            </a:r>
            <a:r>
              <a:rPr lang="es-ES" sz="1400" dirty="0" err="1"/>
              <a:t>by</a:t>
            </a:r>
            <a:r>
              <a:rPr lang="es-ES" sz="1400" dirty="0"/>
              <a:t> Medina-Mora 2019</a:t>
            </a:r>
          </a:p>
        </p:txBody>
      </p:sp>
    </p:spTree>
    <p:extLst>
      <p:ext uri="{BB962C8B-B14F-4D97-AF65-F5344CB8AC3E}">
        <p14:creationId xmlns:p14="http://schemas.microsoft.com/office/powerpoint/2010/main" val="374772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D2BE6-8BDB-4436-981C-DF9DFDF9D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952" y="331736"/>
            <a:ext cx="5437632" cy="1143000"/>
          </a:xfrm>
        </p:spPr>
        <p:txBody>
          <a:bodyPr/>
          <a:lstStyle/>
          <a:p>
            <a:r>
              <a:rPr lang="es-MX" dirty="0" err="1"/>
              <a:t>Acknowledgements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47260-5617-4BBD-B8C7-0054FEDD5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4736"/>
            <a:ext cx="10643616" cy="431005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El </a:t>
            </a:r>
            <a:r>
              <a:rPr lang="en-US" dirty="0" err="1"/>
              <a:t>Cuete</a:t>
            </a:r>
            <a:r>
              <a:rPr lang="en-US" dirty="0"/>
              <a:t> participants &amp; staff</a:t>
            </a:r>
          </a:p>
          <a:p>
            <a:r>
              <a:rPr lang="en-US" dirty="0"/>
              <a:t>Fogarty International D43TW008633</a:t>
            </a:r>
          </a:p>
          <a:p>
            <a:r>
              <a:rPr lang="en-US" dirty="0" err="1"/>
              <a:t>CONACyT</a:t>
            </a:r>
            <a:r>
              <a:rPr lang="en-US" dirty="0"/>
              <a:t> 209407/313533</a:t>
            </a:r>
          </a:p>
          <a:p>
            <a:r>
              <a:rPr lang="es-ES" dirty="0"/>
              <a:t>El Cuete R37 DA019829</a:t>
            </a:r>
          </a:p>
          <a:p>
            <a:r>
              <a:rPr lang="en-US" dirty="0"/>
              <a:t>CIHR Postdoctoral Fellowship</a:t>
            </a:r>
          </a:p>
          <a:p>
            <a:r>
              <a:rPr lang="en-US" dirty="0"/>
              <a:t>María Elena Medina-Mora</a:t>
            </a:r>
          </a:p>
          <a:p>
            <a:r>
              <a:rPr lang="en-US" dirty="0"/>
              <a:t>Steffanie A. Strathdee</a:t>
            </a:r>
          </a:p>
          <a:p>
            <a:r>
              <a:rPr lang="en-US" dirty="0"/>
              <a:t>Patricia González-Zúñiga</a:t>
            </a:r>
          </a:p>
          <a:p>
            <a:r>
              <a:rPr lang="en-US" dirty="0"/>
              <a:t>Ricardo Orozco</a:t>
            </a:r>
          </a:p>
          <a:p>
            <a:r>
              <a:rPr lang="en-US" dirty="0"/>
              <a:t>María Luisa Zúñiga</a:t>
            </a:r>
          </a:p>
          <a:p>
            <a:r>
              <a:rPr lang="en-US" dirty="0"/>
              <a:t>Pete Davidson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181856" y="5569345"/>
            <a:ext cx="36479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>
                <a:hlinkClick r:id="rId2"/>
              </a:rPr>
              <a:t>crafful@comunidad.unam.mx</a:t>
            </a:r>
            <a:r>
              <a:rPr lang="es-MX" sz="2200" dirty="0"/>
              <a:t> </a:t>
            </a:r>
          </a:p>
        </p:txBody>
      </p:sp>
      <p:pic>
        <p:nvPicPr>
          <p:cNvPr id="6146" name="Picture 2" descr="C:\Users\USUARIO\Dropbox\2019\Congresos\IAS\29813374278_16e2db188b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6" t="8164" b="13669"/>
          <a:stretch/>
        </p:blipFill>
        <p:spPr bwMode="auto">
          <a:xfrm>
            <a:off x="6919732" y="1670304"/>
            <a:ext cx="5101959" cy="366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1" descr="C:\Users\Ghernandez\AppData\Local\Microsoft\Windows\Temporary Internet Files\Content.Outlook\1414593G\LogotipoInstituto-01.png">
            <a:extLst>
              <a:ext uri="{FF2B5EF4-FFF2-40B4-BE49-F238E27FC236}">
                <a16:creationId xmlns:a16="http://schemas.microsoft.com/office/drawing/2014/main" id="{86A6C585-A583-4190-94B5-AF20B95CB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7" y="161694"/>
            <a:ext cx="2104890" cy="106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USUARIO\Dropbox\2019\Congresos\IAS\facultad_de_psicologi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269" y="161694"/>
            <a:ext cx="1363893" cy="136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3">
            <a:extLst>
              <a:ext uri="{FF2B5EF4-FFF2-40B4-BE49-F238E27FC236}">
                <a16:creationId xmlns:a16="http://schemas.microsoft.com/office/drawing/2014/main" id="{5BA3ACA0-9B6E-48DA-AFFD-F0C552F5B9C0}"/>
              </a:ext>
            </a:extLst>
          </p:cNvPr>
          <p:cNvSpPr/>
          <p:nvPr/>
        </p:nvSpPr>
        <p:spPr>
          <a:xfrm>
            <a:off x="11253215" y="1670304"/>
            <a:ext cx="76847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400" dirty="0"/>
              <a:t>UNAM</a:t>
            </a:r>
          </a:p>
        </p:txBody>
      </p:sp>
    </p:spTree>
    <p:extLst>
      <p:ext uri="{BB962C8B-B14F-4D97-AF65-F5344CB8AC3E}">
        <p14:creationId xmlns:p14="http://schemas.microsoft.com/office/powerpoint/2010/main" val="300381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Syndemics</a:t>
            </a:r>
            <a:r>
              <a:rPr lang="en-US" dirty="0"/>
              <a:t> of Blood-Borne Disease Transmission and Injection Drug Use in Tijuana, Mexico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010920"/>
          </a:xfrm>
        </p:spPr>
        <p:txBody>
          <a:bodyPr>
            <a:noAutofit/>
          </a:bodyPr>
          <a:lstStyle/>
          <a:p>
            <a:r>
              <a:rPr lang="en-US" sz="2000" dirty="0"/>
              <a:t>Claudia Rafful, PhD</a:t>
            </a:r>
          </a:p>
          <a:p>
            <a:r>
              <a:rPr lang="en-US" sz="2000" dirty="0"/>
              <a:t>Universidad Nacional </a:t>
            </a:r>
            <a:r>
              <a:rPr lang="en-US" sz="2000" dirty="0" err="1"/>
              <a:t>Autónoma</a:t>
            </a:r>
            <a:r>
              <a:rPr lang="en-US" sz="2000" dirty="0"/>
              <a:t> de México, UNAM</a:t>
            </a:r>
          </a:p>
          <a:p>
            <a:r>
              <a:rPr lang="en-US" sz="2000" dirty="0"/>
              <a:t>Center for Global Mental Health Research</a:t>
            </a:r>
          </a:p>
          <a:p>
            <a:r>
              <a:rPr lang="en-US" sz="2000" dirty="0"/>
              <a:t>National Institute of Psychiatry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339991"/>
            <a:ext cx="3221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declare no conflicts of interests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439317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  <p:pic>
        <p:nvPicPr>
          <p:cNvPr id="7" name="Imagen 1" descr="C:\Users\Ghernandez\AppData\Local\Microsoft\Windows\Temporary Internet Files\Content.Outlook\1414593G\LogotipoInstituto-01.png">
            <a:extLst>
              <a:ext uri="{FF2B5EF4-FFF2-40B4-BE49-F238E27FC236}">
                <a16:creationId xmlns:a16="http://schemas.microsoft.com/office/drawing/2014/main" id="{86A6C585-A583-4190-94B5-AF20B95CB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5" y="4084396"/>
            <a:ext cx="3200517" cy="16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4BFE798C-6160-43CF-9461-29D29354F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063" y="3712116"/>
            <a:ext cx="2236713" cy="199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5F37-B02C-4C13-9B45-ED6EDB9C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Tijuana, Baja California, </a:t>
            </a:r>
            <a:r>
              <a:rPr lang="x-none" dirty="0" err="1"/>
              <a:t>Mexico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33106-7C89-4918-9AE2-A139FF5D3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6492938" cy="4525963"/>
          </a:xfrm>
        </p:spPr>
        <p:txBody>
          <a:bodyPr/>
          <a:lstStyle/>
          <a:p>
            <a:r>
              <a:rPr lang="x-none" dirty="0"/>
              <a:t>Approximately 1.6 million people </a:t>
            </a:r>
            <a:r>
              <a:rPr lang="en-US" dirty="0"/>
              <a:t>are </a:t>
            </a:r>
            <a:r>
              <a:rPr lang="x-none" dirty="0"/>
              <a:t>living in Tijuana</a:t>
            </a:r>
          </a:p>
          <a:p>
            <a:r>
              <a:rPr lang="x-none" dirty="0" err="1"/>
              <a:t>Third</a:t>
            </a:r>
            <a:r>
              <a:rPr lang="x-none" dirty="0"/>
              <a:t> </a:t>
            </a:r>
            <a:r>
              <a:rPr lang="x-none" dirty="0" err="1"/>
              <a:t>most</a:t>
            </a:r>
            <a:r>
              <a:rPr lang="x-none" dirty="0"/>
              <a:t> </a:t>
            </a:r>
            <a:r>
              <a:rPr lang="x-none" dirty="0" err="1"/>
              <a:t>populated</a:t>
            </a:r>
            <a:r>
              <a:rPr lang="x-none" dirty="0"/>
              <a:t> </a:t>
            </a:r>
            <a:r>
              <a:rPr lang="x-none" dirty="0" err="1"/>
              <a:t>Mexican</a:t>
            </a:r>
            <a:r>
              <a:rPr lang="x-none" dirty="0"/>
              <a:t> </a:t>
            </a:r>
            <a:r>
              <a:rPr lang="x-none" dirty="0" err="1"/>
              <a:t>city</a:t>
            </a:r>
            <a:endParaRPr lang="x-none" dirty="0"/>
          </a:p>
          <a:p>
            <a:r>
              <a:rPr lang="x-none" dirty="0"/>
              <a:t>Jan-May 2019 19,090 </a:t>
            </a:r>
            <a:r>
              <a:rPr lang="x-none" dirty="0" err="1"/>
              <a:t>deportations</a:t>
            </a:r>
            <a:r>
              <a:rPr lang="en-US" dirty="0"/>
              <a:t> (21%)</a:t>
            </a:r>
          </a:p>
          <a:p>
            <a:r>
              <a:rPr lang="en-US" dirty="0"/>
              <a:t>8+ million people have crossed in the San Ysidro border in 2018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B090A-CF47-45D3-9CEE-E211B05666EE}"/>
              </a:ext>
            </a:extLst>
          </p:cNvPr>
          <p:cNvSpPr txBox="1"/>
          <p:nvPr/>
        </p:nvSpPr>
        <p:spPr>
          <a:xfrm>
            <a:off x="8077642" y="5241989"/>
            <a:ext cx="4114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INEGI, 2015</a:t>
            </a:r>
          </a:p>
          <a:p>
            <a:pPr algn="r"/>
            <a:r>
              <a:rPr lang="en-US" dirty="0"/>
              <a:t>SEGOB, 2019</a:t>
            </a:r>
          </a:p>
          <a:p>
            <a:pPr algn="r"/>
            <a:r>
              <a:rPr lang="en-US" dirty="0"/>
              <a:t>Bureau of Transportation Statistics, 2019</a:t>
            </a:r>
          </a:p>
        </p:txBody>
      </p:sp>
      <p:grpSp>
        <p:nvGrpSpPr>
          <p:cNvPr id="5" name="Agrupar 3">
            <a:extLst>
              <a:ext uri="{FF2B5EF4-FFF2-40B4-BE49-F238E27FC236}">
                <a16:creationId xmlns:a16="http://schemas.microsoft.com/office/drawing/2014/main" id="{93EA3ACE-2A02-4761-A820-8AC5A46475A4}"/>
              </a:ext>
            </a:extLst>
          </p:cNvPr>
          <p:cNvGrpSpPr/>
          <p:nvPr/>
        </p:nvGrpSpPr>
        <p:grpSpPr>
          <a:xfrm>
            <a:off x="7102538" y="1725484"/>
            <a:ext cx="4479862" cy="3355237"/>
            <a:chOff x="4499193" y="2045461"/>
            <a:chExt cx="4479862" cy="3355237"/>
          </a:xfrm>
        </p:grpSpPr>
        <p:pic>
          <p:nvPicPr>
            <p:cNvPr id="6" name="Imagen 4" descr="img_1805.jpg">
              <a:extLst>
                <a:ext uri="{FF2B5EF4-FFF2-40B4-BE49-F238E27FC236}">
                  <a16:creationId xmlns:a16="http://schemas.microsoft.com/office/drawing/2014/main" id="{26F0D2D6-ED51-43F7-909E-962E5E1A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405" y="2045461"/>
              <a:ext cx="4473650" cy="3355237"/>
            </a:xfrm>
            <a:prstGeom prst="rect">
              <a:avLst/>
            </a:prstGeom>
          </p:spPr>
        </p:pic>
        <p:sp>
          <p:nvSpPr>
            <p:cNvPr id="7" name="CuadroTexto 5">
              <a:extLst>
                <a:ext uri="{FF2B5EF4-FFF2-40B4-BE49-F238E27FC236}">
                  <a16:creationId xmlns:a16="http://schemas.microsoft.com/office/drawing/2014/main" id="{35D0AC28-0F17-430B-834A-06A6A7C1BA82}"/>
                </a:ext>
              </a:extLst>
            </p:cNvPr>
            <p:cNvSpPr txBox="1"/>
            <p:nvPr/>
          </p:nvSpPr>
          <p:spPr>
            <a:xfrm>
              <a:off x="4499193" y="5080721"/>
              <a:ext cx="1137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</a:rPr>
                <a:t>Getty images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19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314147"/>
            <a:ext cx="11582400" cy="1143000"/>
          </a:xfrm>
        </p:spPr>
        <p:txBody>
          <a:bodyPr>
            <a:normAutofit fontScale="90000"/>
          </a:bodyPr>
          <a:lstStyle/>
          <a:p>
            <a:r>
              <a:rPr lang="es-MX" dirty="0"/>
              <a:t>HIV and HCV in </a:t>
            </a:r>
            <a:r>
              <a:rPr lang="es-MX" dirty="0" err="1"/>
              <a:t>the</a:t>
            </a:r>
            <a:r>
              <a:rPr lang="es-MX" dirty="0"/>
              <a:t> Tijuana-San Diego </a:t>
            </a:r>
            <a:r>
              <a:rPr lang="es-MX" dirty="0" err="1"/>
              <a:t>region</a:t>
            </a:r>
            <a:r>
              <a:rPr lang="es-MX" dirty="0"/>
              <a:t> </a:t>
            </a:r>
            <a:r>
              <a:rPr lang="es-MX" dirty="0" err="1"/>
              <a:t>among</a:t>
            </a:r>
            <a:r>
              <a:rPr lang="es-MX" dirty="0"/>
              <a:t> PWID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HIV </a:t>
            </a:r>
            <a:r>
              <a:rPr lang="es-MX" dirty="0" err="1"/>
              <a:t>prevalence</a:t>
            </a:r>
            <a:r>
              <a:rPr lang="es-MX" dirty="0"/>
              <a:t> </a:t>
            </a:r>
            <a:r>
              <a:rPr lang="es-MX" dirty="0" err="1"/>
              <a:t>among</a:t>
            </a:r>
            <a:r>
              <a:rPr lang="es-MX" dirty="0"/>
              <a:t> PWID in San Diego and Tijuana </a:t>
            </a:r>
            <a:r>
              <a:rPr lang="es-MX" dirty="0" err="1"/>
              <a:t>is</a:t>
            </a:r>
            <a:r>
              <a:rPr lang="es-MX" dirty="0"/>
              <a:t> 4%</a:t>
            </a:r>
          </a:p>
          <a:p>
            <a:r>
              <a:rPr lang="es-MX" dirty="0"/>
              <a:t>HCV </a:t>
            </a:r>
            <a:r>
              <a:rPr lang="es-MX" dirty="0" err="1"/>
              <a:t>prevalence</a:t>
            </a:r>
            <a:r>
              <a:rPr lang="es-MX" dirty="0"/>
              <a:t> </a:t>
            </a:r>
            <a:r>
              <a:rPr lang="es-MX" dirty="0" err="1"/>
              <a:t>ranges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27%-51% in San Diego and 96% in Tijuana</a:t>
            </a:r>
          </a:p>
          <a:p>
            <a:r>
              <a:rPr lang="es-MX" dirty="0" err="1"/>
              <a:t>Current</a:t>
            </a:r>
            <a:r>
              <a:rPr lang="es-MX" dirty="0"/>
              <a:t> </a:t>
            </a:r>
            <a:r>
              <a:rPr lang="es-MX" dirty="0" err="1"/>
              <a:t>bidirectional</a:t>
            </a:r>
            <a:r>
              <a:rPr lang="es-MX" dirty="0"/>
              <a:t> </a:t>
            </a:r>
            <a:r>
              <a:rPr lang="es-MX" dirty="0" err="1"/>
              <a:t>cross-border</a:t>
            </a:r>
            <a:r>
              <a:rPr lang="es-MX" dirty="0"/>
              <a:t> HIV </a:t>
            </a:r>
            <a:r>
              <a:rPr lang="es-MX" dirty="0" err="1"/>
              <a:t>transmission</a:t>
            </a:r>
            <a:r>
              <a:rPr lang="es-MX" dirty="0"/>
              <a:t> </a:t>
            </a:r>
            <a:r>
              <a:rPr lang="es-MX" dirty="0" err="1"/>
              <a:t>among</a:t>
            </a:r>
            <a:r>
              <a:rPr lang="es-MX" dirty="0"/>
              <a:t> </a:t>
            </a:r>
            <a:r>
              <a:rPr lang="es-MX" dirty="0" err="1"/>
              <a:t>risk</a:t>
            </a:r>
            <a:r>
              <a:rPr lang="es-MX" dirty="0"/>
              <a:t> </a:t>
            </a:r>
            <a:r>
              <a:rPr lang="es-MX" dirty="0" err="1"/>
              <a:t>groups</a:t>
            </a:r>
            <a:r>
              <a:rPr lang="es-MX" dirty="0"/>
              <a:t>, </a:t>
            </a:r>
            <a:r>
              <a:rPr lang="es-MX" dirty="0" err="1"/>
              <a:t>including</a:t>
            </a:r>
            <a:r>
              <a:rPr lang="es-MX" dirty="0"/>
              <a:t> PWID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401650" y="6223861"/>
            <a:ext cx="4875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dirty="0" err="1"/>
              <a:t>Meacham</a:t>
            </a:r>
            <a:r>
              <a:rPr lang="es-MX" dirty="0"/>
              <a:t> et al., 2016; </a:t>
            </a:r>
            <a:r>
              <a:rPr lang="es-MX" dirty="0" err="1"/>
              <a:t>Garfein</a:t>
            </a:r>
            <a:r>
              <a:rPr lang="es-MX" dirty="0"/>
              <a:t> et al., 2013; White</a:t>
            </a:r>
          </a:p>
          <a:p>
            <a:pPr algn="r"/>
            <a:r>
              <a:rPr lang="es-MX" dirty="0"/>
              <a:t>et al., 2007; </a:t>
            </a:r>
            <a:r>
              <a:rPr lang="es-MX" dirty="0" err="1"/>
              <a:t>Mehta</a:t>
            </a:r>
            <a:r>
              <a:rPr lang="es-MX" dirty="0"/>
              <a:t> et al., 2015; Rafful et al., 2017.</a:t>
            </a:r>
          </a:p>
        </p:txBody>
      </p:sp>
    </p:spTree>
    <p:extLst>
      <p:ext uri="{BB962C8B-B14F-4D97-AF65-F5344CB8AC3E}">
        <p14:creationId xmlns:p14="http://schemas.microsoft.com/office/powerpoint/2010/main" val="52487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ACF2E-D31C-4A77-B2F9-A2317394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960" y="273050"/>
            <a:ext cx="5013960" cy="1162051"/>
          </a:xfrm>
        </p:spPr>
        <p:txBody>
          <a:bodyPr>
            <a:noAutofit/>
          </a:bodyPr>
          <a:lstStyle/>
          <a:p>
            <a:r>
              <a:rPr lang="x-none" sz="3500" dirty="0"/>
              <a:t>HIV </a:t>
            </a:r>
            <a:r>
              <a:rPr lang="x-none" sz="3500" dirty="0" err="1"/>
              <a:t>prevelance</a:t>
            </a:r>
            <a:r>
              <a:rPr lang="x-none" sz="3500" dirty="0"/>
              <a:t> in </a:t>
            </a:r>
            <a:r>
              <a:rPr lang="x-none" sz="3500" dirty="0" err="1"/>
              <a:t>Mexico</a:t>
            </a:r>
            <a:endParaRPr lang="en-US" sz="35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97923-0BC9-4AF2-A6F3-26C412B4E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3000" dirty="0"/>
              <a:t>Sex </a:t>
            </a:r>
            <a:r>
              <a:rPr lang="x-none" sz="3000" dirty="0" err="1"/>
              <a:t>workers</a:t>
            </a:r>
            <a:r>
              <a:rPr lang="x-none" sz="3000" dirty="0"/>
              <a:t> 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3000" dirty="0"/>
              <a:t>MSM 17.3%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3000" dirty="0"/>
              <a:t>PWID 2.5%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3000" dirty="0" err="1"/>
              <a:t>Transgender</a:t>
            </a:r>
            <a:r>
              <a:rPr lang="x-none" sz="3000" dirty="0"/>
              <a:t> 17.4%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3000" dirty="0" err="1"/>
              <a:t>Prisoners</a:t>
            </a:r>
            <a:r>
              <a:rPr lang="x-none" sz="3000" dirty="0"/>
              <a:t> 0.7%</a:t>
            </a: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3DED181-DD63-420E-8A5F-58409F5A88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798736"/>
              </p:ext>
            </p:extLst>
          </p:nvPr>
        </p:nvGraphicFramePr>
        <p:xfrm>
          <a:off x="4795838" y="391160"/>
          <a:ext cx="7243762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Worksheet" r:id="rId4" imgW="20116800" imgH="9144000" progId="Excel.Sheet.8">
                  <p:embed/>
                </p:oleObj>
              </mc:Choice>
              <mc:Fallback>
                <p:oleObj name="Worksheet" r:id="rId4" imgW="20116800" imgH="9144000" progId="Excel.Sheet.8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23A66242-543A-49A6-984B-26DC456A0E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391160"/>
                        <a:ext cx="7243762" cy="4600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>
            <a:extLst>
              <a:ext uri="{FF2B5EF4-FFF2-40B4-BE49-F238E27FC236}">
                <a16:creationId xmlns:a16="http://schemas.microsoft.com/office/drawing/2014/main" id="{35788C82-1A5C-480C-806C-06F458F43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960" y="3275332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cs typeface="Arial" pitchFamily="34" charset="0"/>
              </a:rPr>
              <a:t>← </a:t>
            </a:r>
            <a:r>
              <a:rPr lang="en-US" sz="1600" b="1" dirty="0"/>
              <a:t>Tijuana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2AEDC-6908-4AF1-82E7-FF02AA03154B}"/>
              </a:ext>
            </a:extLst>
          </p:cNvPr>
          <p:cNvSpPr txBox="1"/>
          <p:nvPr/>
        </p:nvSpPr>
        <p:spPr>
          <a:xfrm>
            <a:off x="10261600" y="5266511"/>
            <a:ext cx="193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x-none" dirty="0"/>
              <a:t>CENSIDA, 2019</a:t>
            </a:r>
          </a:p>
          <a:p>
            <a:pPr algn="r"/>
            <a:r>
              <a:rPr lang="x-none" dirty="0"/>
              <a:t>Stevens et al, 2006</a:t>
            </a:r>
          </a:p>
          <a:p>
            <a:pPr algn="r"/>
            <a:r>
              <a:rPr lang="x-none" dirty="0"/>
              <a:t>UNAIDS, 2018</a:t>
            </a:r>
          </a:p>
          <a:p>
            <a:pPr algn="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3E47D6-F87B-4437-BE08-3A8CB1DCF6DC}"/>
              </a:ext>
            </a:extLst>
          </p:cNvPr>
          <p:cNvSpPr txBox="1"/>
          <p:nvPr/>
        </p:nvSpPr>
        <p:spPr>
          <a:xfrm>
            <a:off x="6299323" y="487624"/>
            <a:ext cx="54049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HIV prevalence in The Americas</a:t>
            </a:r>
          </a:p>
        </p:txBody>
      </p:sp>
    </p:spTree>
    <p:extLst>
      <p:ext uri="{BB962C8B-B14F-4D97-AF65-F5344CB8AC3E}">
        <p14:creationId xmlns:p14="http://schemas.microsoft.com/office/powerpoint/2010/main" val="283191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D8847-B0D3-42CB-8282-81FD0C97B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/>
              <a:t>HIV </a:t>
            </a:r>
            <a:r>
              <a:rPr lang="x-none" dirty="0" err="1"/>
              <a:t>prevalence</a:t>
            </a:r>
            <a:r>
              <a:rPr lang="x-none" dirty="0"/>
              <a:t> </a:t>
            </a:r>
            <a:r>
              <a:rPr lang="x-none" dirty="0" err="1"/>
              <a:t>by</a:t>
            </a:r>
            <a:r>
              <a:rPr lang="x-none" dirty="0"/>
              <a:t> </a:t>
            </a:r>
            <a:r>
              <a:rPr lang="x-none" dirty="0" err="1"/>
              <a:t>risk</a:t>
            </a:r>
            <a:r>
              <a:rPr lang="x-none" dirty="0"/>
              <a:t> </a:t>
            </a:r>
            <a:r>
              <a:rPr lang="x-none" dirty="0" err="1"/>
              <a:t>groups</a:t>
            </a:r>
            <a:r>
              <a:rPr lang="x-none" dirty="0"/>
              <a:t> in Tijuana, Baja California</a:t>
            </a:r>
            <a:endParaRPr lang="en-US" dirty="0"/>
          </a:p>
        </p:txBody>
      </p:sp>
      <p:graphicFrame>
        <p:nvGraphicFramePr>
          <p:cNvPr id="5" name="Gráfico 8">
            <a:extLst>
              <a:ext uri="{FF2B5EF4-FFF2-40B4-BE49-F238E27FC236}">
                <a16:creationId xmlns:a16="http://schemas.microsoft.com/office/drawing/2014/main" id="{CCDC0C40-5D4F-4145-9363-DE37DB4081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87732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Rectangle 10241">
            <a:extLst>
              <a:ext uri="{FF2B5EF4-FFF2-40B4-BE49-F238E27FC236}">
                <a16:creationId xmlns:a16="http://schemas.microsoft.com/office/drawing/2014/main" id="{735FD39C-8328-4C51-937E-04D4B23FE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160" y="62236"/>
            <a:ext cx="850479" cy="59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3">
            <a:extLst>
              <a:ext uri="{FF2B5EF4-FFF2-40B4-BE49-F238E27FC236}">
                <a16:creationId xmlns:a16="http://schemas.microsoft.com/office/drawing/2014/main" id="{5BA3ACA0-9B6E-48DA-AFFD-F0C552F5B9C0}"/>
              </a:ext>
            </a:extLst>
          </p:cNvPr>
          <p:cNvSpPr/>
          <p:nvPr/>
        </p:nvSpPr>
        <p:spPr>
          <a:xfrm>
            <a:off x="7419703" y="6164913"/>
            <a:ext cx="480277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" sz="1400" dirty="0"/>
              <a:t>Patterson et al. JID 2008; Patterson et al. AIDS 2009; Strathdee et al. JAIDS 2008; </a:t>
            </a:r>
            <a:r>
              <a:rPr lang="es-ES" sz="1400" dirty="0" err="1"/>
              <a:t>Pitpitan</a:t>
            </a:r>
            <a:r>
              <a:rPr lang="es-ES" sz="1400" dirty="0"/>
              <a:t> et al. JIAS 2015; Salas et al., 2017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770EEA-8F9D-4794-BF7A-E095FA6B2C2B}"/>
              </a:ext>
            </a:extLst>
          </p:cNvPr>
          <p:cNvSpPr txBox="1"/>
          <p:nvPr/>
        </p:nvSpPr>
        <p:spPr>
          <a:xfrm rot="18903156">
            <a:off x="1031965" y="4777434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351DAD-6367-44D9-B643-D96CB1A15CF6}"/>
              </a:ext>
            </a:extLst>
          </p:cNvPr>
          <p:cNvSpPr txBox="1"/>
          <p:nvPr/>
        </p:nvSpPr>
        <p:spPr>
          <a:xfrm rot="18903156">
            <a:off x="1837759" y="4954296"/>
            <a:ext cx="1419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Men PWID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DBF3F5-5B2C-4355-B311-0014B914323F}"/>
              </a:ext>
            </a:extLst>
          </p:cNvPr>
          <p:cNvSpPr txBox="1"/>
          <p:nvPr/>
        </p:nvSpPr>
        <p:spPr>
          <a:xfrm rot="18903156">
            <a:off x="3106127" y="4984914"/>
            <a:ext cx="15942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Women PWID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D1539B-947C-4CE4-96B9-625F0FF907DC}"/>
              </a:ext>
            </a:extLst>
          </p:cNvPr>
          <p:cNvSpPr txBox="1"/>
          <p:nvPr/>
        </p:nvSpPr>
        <p:spPr>
          <a:xfrm rot="18903156">
            <a:off x="4245002" y="4998501"/>
            <a:ext cx="17424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Women SW IDU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12A09C-BDCB-482F-9875-85D660163A5A}"/>
              </a:ext>
            </a:extLst>
          </p:cNvPr>
          <p:cNvSpPr txBox="1"/>
          <p:nvPr/>
        </p:nvSpPr>
        <p:spPr>
          <a:xfrm rot="18903156">
            <a:off x="5702173" y="4884349"/>
            <a:ext cx="1419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Women SW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87ED54-605A-425B-8E5E-BAA573BB2C80}"/>
              </a:ext>
            </a:extLst>
          </p:cNvPr>
          <p:cNvSpPr txBox="1"/>
          <p:nvPr/>
        </p:nvSpPr>
        <p:spPr>
          <a:xfrm rot="18903156">
            <a:off x="6530160" y="5085993"/>
            <a:ext cx="21528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Pregnant PWID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E41A7A-B642-4502-ADAD-16A6CF8BC485}"/>
              </a:ext>
            </a:extLst>
          </p:cNvPr>
          <p:cNvSpPr txBox="1"/>
          <p:nvPr/>
        </p:nvSpPr>
        <p:spPr>
          <a:xfrm rot="18903156">
            <a:off x="7964918" y="5119480"/>
            <a:ext cx="1882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Pregnant women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9D9560-A073-4547-892D-FBBA71A5B7D2}"/>
              </a:ext>
            </a:extLst>
          </p:cNvPr>
          <p:cNvSpPr txBox="1"/>
          <p:nvPr/>
        </p:nvSpPr>
        <p:spPr>
          <a:xfrm rot="18903156">
            <a:off x="9204336" y="4963523"/>
            <a:ext cx="17847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Transgender female SW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9B889F9-5B98-4E1A-877A-A379DFD9399F}"/>
              </a:ext>
            </a:extLst>
          </p:cNvPr>
          <p:cNvSpPr/>
          <p:nvPr/>
        </p:nvSpPr>
        <p:spPr>
          <a:xfrm>
            <a:off x="2743200" y="3317966"/>
            <a:ext cx="465421" cy="47026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8154163-6A83-400A-87AD-95D409D99831}"/>
              </a:ext>
            </a:extLst>
          </p:cNvPr>
          <p:cNvSpPr/>
          <p:nvPr/>
        </p:nvSpPr>
        <p:spPr>
          <a:xfrm>
            <a:off x="4047419" y="2447564"/>
            <a:ext cx="465421" cy="47026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BC4B71-8DCD-4AB2-AD45-ED1EB6C998E1}"/>
              </a:ext>
            </a:extLst>
          </p:cNvPr>
          <p:cNvSpPr/>
          <p:nvPr/>
        </p:nvSpPr>
        <p:spPr>
          <a:xfrm>
            <a:off x="5348022" y="2133616"/>
            <a:ext cx="465421" cy="47026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4E23D5F-6BB7-4C23-8FB3-11208807512A}"/>
              </a:ext>
            </a:extLst>
          </p:cNvPr>
          <p:cNvSpPr/>
          <p:nvPr/>
        </p:nvSpPr>
        <p:spPr>
          <a:xfrm>
            <a:off x="7950238" y="2997926"/>
            <a:ext cx="465421" cy="47026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2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/>
              <a:t>Syndemics</a:t>
            </a:r>
            <a:r>
              <a:rPr lang="es-MX" dirty="0"/>
              <a:t> of </a:t>
            </a:r>
            <a:r>
              <a:rPr lang="es-MX" dirty="0" err="1"/>
              <a:t>blood</a:t>
            </a:r>
            <a:r>
              <a:rPr lang="es-MX" dirty="0"/>
              <a:t>-borne </a:t>
            </a:r>
            <a:r>
              <a:rPr lang="es-MX" dirty="0" err="1"/>
              <a:t>diseases</a:t>
            </a:r>
            <a:r>
              <a:rPr lang="es-MX" dirty="0"/>
              <a:t> and IDU in Tijuana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border heightens the </a:t>
            </a:r>
            <a:r>
              <a:rPr lang="en-US" dirty="0" err="1"/>
              <a:t>syndemic</a:t>
            </a:r>
            <a:r>
              <a:rPr lang="en-US" dirty="0"/>
              <a:t> of injection-related health and social harms among PWID, and complicates efforts to effectively respond to these harms.”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Syndemic</a:t>
            </a:r>
            <a:r>
              <a:rPr lang="en-US" dirty="0"/>
              <a:t>: a set of linked health problems involving two or more afflictions, interacting synergistically, which contribute to excess burden of disease in a population</a:t>
            </a:r>
          </a:p>
          <a:p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084875" y="6133892"/>
            <a:ext cx="2009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dirty="0"/>
              <a:t>Rafful et al., 2018</a:t>
            </a:r>
          </a:p>
          <a:p>
            <a:pPr algn="r"/>
            <a:r>
              <a:rPr lang="es-MX" dirty="0"/>
              <a:t>Singer &amp; Clair, 2003</a:t>
            </a:r>
          </a:p>
        </p:txBody>
      </p:sp>
    </p:spTree>
    <p:extLst>
      <p:ext uri="{BB962C8B-B14F-4D97-AF65-F5344CB8AC3E}">
        <p14:creationId xmlns:p14="http://schemas.microsoft.com/office/powerpoint/2010/main" val="376850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D2BE6-8BDB-4436-981C-DF9DFDF9D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Injection</a:t>
            </a:r>
            <a:r>
              <a:rPr lang="es-MX" dirty="0"/>
              <a:t> </a:t>
            </a:r>
            <a:r>
              <a:rPr lang="es-MX" dirty="0" err="1"/>
              <a:t>initiation</a:t>
            </a:r>
            <a:r>
              <a:rPr lang="es-MX" dirty="0"/>
              <a:t> </a:t>
            </a:r>
            <a:r>
              <a:rPr lang="es-MX" dirty="0" err="1"/>
              <a:t>assistance</a:t>
            </a:r>
            <a:r>
              <a:rPr lang="es-MX" dirty="0"/>
              <a:t> in San Diego-Tijuana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47260-5617-4BBD-B8C7-0054FEDD5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4.6% PWID recently reported providing injection initiation assistance</a:t>
            </a:r>
          </a:p>
          <a:p>
            <a:r>
              <a:rPr lang="en-US" dirty="0"/>
              <a:t>Higher number of injection-related risk behaviors was associated with recently assisting others with injection initiation (AOR= 1.3; 95% CI= 1.0-1.6)</a:t>
            </a:r>
          </a:p>
          <a:p>
            <a:r>
              <a:rPr lang="en-US" dirty="0"/>
              <a:t>Prevention of injection-related HIV risk behaviors might also reduce the incidence of injection initiation.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B238FB0F-6C23-4BCD-8BC3-7F9FC3A5F3C5}"/>
              </a:ext>
            </a:extLst>
          </p:cNvPr>
          <p:cNvSpPr txBox="1"/>
          <p:nvPr/>
        </p:nvSpPr>
        <p:spPr>
          <a:xfrm>
            <a:off x="10207409" y="6398695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dirty="0"/>
              <a:t>Rafful et al., 2018.</a:t>
            </a:r>
          </a:p>
        </p:txBody>
      </p:sp>
    </p:spTree>
    <p:extLst>
      <p:ext uri="{BB962C8B-B14F-4D97-AF65-F5344CB8AC3E}">
        <p14:creationId xmlns:p14="http://schemas.microsoft.com/office/powerpoint/2010/main" val="82609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Potential</a:t>
            </a:r>
            <a:r>
              <a:rPr lang="es-MX" dirty="0"/>
              <a:t> </a:t>
            </a:r>
            <a:r>
              <a:rPr lang="es-MX" dirty="0" err="1"/>
              <a:t>bi-directional</a:t>
            </a:r>
            <a:r>
              <a:rPr lang="es-MX" dirty="0"/>
              <a:t> </a:t>
            </a:r>
            <a:r>
              <a:rPr lang="es-MX" dirty="0" err="1"/>
              <a:t>disease</a:t>
            </a:r>
            <a:r>
              <a:rPr lang="es-MX" dirty="0"/>
              <a:t> </a:t>
            </a:r>
            <a:r>
              <a:rPr lang="es-MX" dirty="0" err="1"/>
              <a:t>transmission</a:t>
            </a:r>
            <a:r>
              <a:rPr lang="es-MX" dirty="0"/>
              <a:t> </a:t>
            </a:r>
            <a:r>
              <a:rPr lang="es-MX" dirty="0" err="1"/>
              <a:t>among</a:t>
            </a:r>
            <a:r>
              <a:rPr lang="es-MX" dirty="0"/>
              <a:t> </a:t>
            </a:r>
            <a:r>
              <a:rPr lang="es-MX" dirty="0" err="1"/>
              <a:t>established</a:t>
            </a:r>
            <a:r>
              <a:rPr lang="es-MX" dirty="0"/>
              <a:t> PWID and </a:t>
            </a:r>
            <a:r>
              <a:rPr lang="es-MX" dirty="0" err="1"/>
              <a:t>potential</a:t>
            </a:r>
            <a:r>
              <a:rPr lang="es-MX" dirty="0"/>
              <a:t> </a:t>
            </a:r>
            <a:r>
              <a:rPr lang="es-MX" dirty="0" err="1"/>
              <a:t>initiate</a:t>
            </a:r>
            <a:r>
              <a:rPr lang="es-MX" dirty="0"/>
              <a:t> </a:t>
            </a:r>
            <a:r>
              <a:rPr lang="es-MX" dirty="0" err="1"/>
              <a:t>via</a:t>
            </a:r>
            <a:r>
              <a:rPr lang="es-MX" dirty="0"/>
              <a:t> sexual </a:t>
            </a:r>
            <a:r>
              <a:rPr lang="es-MX" dirty="0" err="1"/>
              <a:t>transmission</a:t>
            </a:r>
            <a:endParaRPr lang="es-MX" dirty="0"/>
          </a:p>
          <a:p>
            <a:r>
              <a:rPr lang="es-MX" dirty="0"/>
              <a:t>HIV-</a:t>
            </a:r>
            <a:r>
              <a:rPr lang="es-MX" dirty="0" err="1"/>
              <a:t>seropositivity</a:t>
            </a:r>
            <a:r>
              <a:rPr lang="es-MX" dirty="0"/>
              <a:t> </a:t>
            </a:r>
            <a:r>
              <a:rPr lang="es-MX" dirty="0" err="1"/>
              <a:t>among</a:t>
            </a:r>
            <a:r>
              <a:rPr lang="es-MX" dirty="0"/>
              <a:t> PWID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associated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syphilys</a:t>
            </a:r>
            <a:endParaRPr lang="es-MX" dirty="0"/>
          </a:p>
          <a:p>
            <a:r>
              <a:rPr lang="es-MX" dirty="0"/>
              <a:t>HIV </a:t>
            </a:r>
            <a:r>
              <a:rPr lang="es-MX" dirty="0" err="1"/>
              <a:t>transmission</a:t>
            </a:r>
            <a:r>
              <a:rPr lang="es-MX" dirty="0"/>
              <a:t> </a:t>
            </a:r>
            <a:r>
              <a:rPr lang="es-MX" dirty="0" err="1"/>
              <a:t>may</a:t>
            </a:r>
            <a:r>
              <a:rPr lang="es-MX" dirty="0"/>
              <a:t> be spread </a:t>
            </a:r>
            <a:r>
              <a:rPr lang="es-MX" dirty="0" err="1"/>
              <a:t>via</a:t>
            </a:r>
            <a:r>
              <a:rPr lang="es-MX" dirty="0"/>
              <a:t> </a:t>
            </a:r>
            <a:r>
              <a:rPr lang="es-MX" dirty="0" err="1"/>
              <a:t>injection</a:t>
            </a:r>
            <a:r>
              <a:rPr lang="es-MX" dirty="0"/>
              <a:t> </a:t>
            </a:r>
            <a:r>
              <a:rPr lang="es-MX" dirty="0" err="1"/>
              <a:t>risk</a:t>
            </a:r>
            <a:r>
              <a:rPr lang="es-MX" dirty="0"/>
              <a:t> </a:t>
            </a:r>
            <a:r>
              <a:rPr lang="es-MX" dirty="0" err="1"/>
              <a:t>behaviors</a:t>
            </a:r>
            <a:r>
              <a:rPr lang="es-MX" dirty="0"/>
              <a:t> and </a:t>
            </a:r>
            <a:r>
              <a:rPr lang="es-MX" dirty="0" err="1"/>
              <a:t>unprotected</a:t>
            </a:r>
            <a:r>
              <a:rPr lang="es-MX" dirty="0"/>
              <a:t> sex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385480" y="6223861"/>
            <a:ext cx="1891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dirty="0"/>
              <a:t>Rafful et al., 2018;</a:t>
            </a:r>
          </a:p>
          <a:p>
            <a:pPr algn="r"/>
            <a:r>
              <a:rPr lang="es-MX" dirty="0"/>
              <a:t>Pines et al., 2015</a:t>
            </a:r>
          </a:p>
        </p:txBody>
      </p:sp>
    </p:spTree>
    <p:extLst>
      <p:ext uri="{BB962C8B-B14F-4D97-AF65-F5344CB8AC3E}">
        <p14:creationId xmlns:p14="http://schemas.microsoft.com/office/powerpoint/2010/main" val="625490218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15799</TotalTime>
  <Words>754</Words>
  <Application>Microsoft Office PowerPoint</Application>
  <PresentationFormat>Widescreen</PresentationFormat>
  <Paragraphs>136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Baskerville Old Face</vt:lpstr>
      <vt:lpstr>Calibri</vt:lpstr>
      <vt:lpstr>Franklin Gothic Book</vt:lpstr>
      <vt:lpstr>Raleway</vt:lpstr>
      <vt:lpstr>AIDS 2016_Template</vt:lpstr>
      <vt:lpstr>Worksheet</vt:lpstr>
      <vt:lpstr>PowerPoint Presentation</vt:lpstr>
      <vt:lpstr>Syndemics of Blood-Borne Disease Transmission and Injection Drug Use in Tijuana, Mexico</vt:lpstr>
      <vt:lpstr>Tijuana, Baja California, Mexico</vt:lpstr>
      <vt:lpstr>HIV and HCV in the Tijuana-San Diego region among PWID</vt:lpstr>
      <vt:lpstr>HIV prevelance in Mexico</vt:lpstr>
      <vt:lpstr>HIV prevalence by risk groups in Tijuana, Baja California</vt:lpstr>
      <vt:lpstr>Syndemics of blood-borne diseases and IDU in Tijuana</vt:lpstr>
      <vt:lpstr>Injection initiation assistance in San Diego-Tijuana</vt:lpstr>
      <vt:lpstr>PowerPoint Presentation</vt:lpstr>
      <vt:lpstr>PowerPoint Presentation</vt:lpstr>
      <vt:lpstr>Life expectancy at birth in Mexico by Global Burden of Disease</vt:lpstr>
      <vt:lpstr>Involuntary drug treatment experiences among PWID</vt:lpstr>
      <vt:lpstr>Drug treatment is not integrated to the health system</vt:lpstr>
      <vt:lpstr>PowerPoint Presentation</vt:lpstr>
      <vt:lpstr>PowerPoint Presentation</vt:lpstr>
      <vt:lpstr>Acknowledgements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97</cp:revision>
  <cp:lastPrinted>2017-01-16T15:31:13Z</cp:lastPrinted>
  <dcterms:created xsi:type="dcterms:W3CDTF">2017-01-13T09:09:35Z</dcterms:created>
  <dcterms:modified xsi:type="dcterms:W3CDTF">2019-07-24T15:07:48Z</dcterms:modified>
</cp:coreProperties>
</file>